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64" r:id="rId3"/>
    <p:sldId id="266" r:id="rId4"/>
    <p:sldId id="267" r:id="rId5"/>
    <p:sldId id="271" r:id="rId6"/>
    <p:sldId id="272" r:id="rId7"/>
    <p:sldId id="258" r:id="rId8"/>
    <p:sldId id="260" r:id="rId9"/>
    <p:sldId id="265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53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5421BA-2580-42CB-A5E9-66EA67EDFCF8}" type="datetimeFigureOut">
              <a:rPr lang="ko-KR" altLang="en-US" smtClean="0"/>
              <a:t>2022-09-01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8AAA72-7AC8-48B9-926F-7D00E6D865D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5725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943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15CC5-12E5-4732-BD8A-68174768262E}" type="datetime1">
              <a:rPr lang="ko-KR" altLang="en-US" smtClean="0"/>
              <a:t>2022-09-01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0708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F8277-40B4-46E6-A891-BF03FE44BE67}" type="datetime1">
              <a:rPr lang="ko-KR" altLang="en-US" smtClean="0"/>
              <a:t>2022-09-01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59029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89698-937D-442C-AF2B-B0ADE0EB5ACE}" type="datetime1">
              <a:rPr lang="ko-KR" altLang="en-US" smtClean="0"/>
              <a:t>2022-09-01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5765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9" y="0"/>
            <a:ext cx="910762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178550"/>
            <a:ext cx="19256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8351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 bwMode="gray">
          <a:xfrm>
            <a:off x="0" y="0"/>
            <a:ext cx="9144000" cy="59265"/>
          </a:xfrm>
          <a:prstGeom prst="rect">
            <a:avLst/>
          </a:prstGeom>
          <a:solidFill>
            <a:srgbClr val="FAA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98506" y="378942"/>
            <a:ext cx="1287778" cy="143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슬라이드 번호 개체 틀 5"/>
          <p:cNvSpPr>
            <a:spLocks noGrp="1"/>
          </p:cNvSpPr>
          <p:nvPr>
            <p:ph type="sldNum" sz="quarter" idx="10"/>
          </p:nvPr>
        </p:nvSpPr>
        <p:spPr bwMode="gray">
          <a:xfrm>
            <a:off x="8074993" y="6453336"/>
            <a:ext cx="941387" cy="209550"/>
          </a:xfrm>
        </p:spPr>
        <p:txBody>
          <a:bodyPr lIns="0" tIns="0" rIns="0" bIns="0"/>
          <a:lstStyle>
            <a:lvl1pPr>
              <a:defRPr sz="700" b="1">
                <a:solidFill>
                  <a:srgbClr val="59595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defRPr>
            </a:lvl1pPr>
          </a:lstStyle>
          <a:p>
            <a:fld id="{E0F47DD0-54A2-4F9D-9D18-323BA01F731A}" type="slidenum">
              <a:rPr lang="ko-KR" altLang="en-US"/>
              <a:pPr/>
              <a:t>‹#›</a:t>
            </a:fld>
            <a:r>
              <a:rPr lang="ko-KR" altLang="en-US" dirty="0"/>
              <a:t>  </a:t>
            </a:r>
            <a:r>
              <a:rPr lang="en-US" altLang="ko-KR" dirty="0"/>
              <a:t>page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4867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7ADDF-188F-470D-9FDB-1643EC64BDA2}" type="datetime1">
              <a:rPr lang="ko-KR" altLang="en-US" smtClean="0"/>
              <a:t>2022-09-01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6332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57E8-D5EB-40ED-81F0-DC55669A0D01}" type="datetime1">
              <a:rPr lang="ko-KR" altLang="en-US" smtClean="0"/>
              <a:t>2022-09-01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9280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06998-8F43-4030-93CB-DF17AE72EE72}" type="datetime1">
              <a:rPr lang="ko-KR" altLang="en-US" smtClean="0"/>
              <a:t>2022-09-01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9871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5242E-FC95-4D84-A73E-9D4DC26F9B29}" type="datetime1">
              <a:rPr lang="ko-KR" altLang="en-US" smtClean="0"/>
              <a:t>2022-09-01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3617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E0E8-C3AC-4969-8D90-ABA98DC2F471}" type="datetime1">
              <a:rPr lang="ko-KR" altLang="en-US" smtClean="0"/>
              <a:t>2022-09-01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336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3BAC-3FD4-41E4-8BA8-A7DF73F736C8}" type="datetime1">
              <a:rPr lang="ko-KR" altLang="en-US" smtClean="0"/>
              <a:t>2022-09-01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1446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7ADDF-188F-470D-9FDB-1643EC64BDA2}" type="datetime1">
              <a:rPr lang="ko-KR" altLang="en-US" smtClean="0"/>
              <a:t>2022-09-01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724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1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740362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637674" y="2688729"/>
            <a:ext cx="5868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신용카드 결제 프로세스 정의서</a:t>
            </a:r>
            <a:endParaRPr lang="en-US" altLang="ko-KR" sz="2800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15716" y="3676962"/>
            <a:ext cx="5112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㈜</a:t>
            </a:r>
            <a:r>
              <a:rPr lang="ko-KR" altLang="en-US" sz="2000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헥토파이낸셜</a:t>
            </a:r>
            <a:r>
              <a:rPr lang="ko-KR" altLang="en-US" sz="2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</a:t>
            </a:r>
            <a:r>
              <a:rPr lang="en-US" altLang="ko-KR" sz="20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(</a:t>
            </a:r>
            <a:r>
              <a:rPr lang="ko-KR" altLang="en-US" sz="2000" dirty="0" err="1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업체명</a:t>
            </a:r>
            <a:r>
              <a:rPr lang="en-US" altLang="ko-KR" sz="20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3588" y="6170399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※ </a:t>
            </a:r>
            <a:r>
              <a:rPr lang="ko-KR" altLang="en-US" sz="1000" b="1" dirty="0">
                <a:solidFill>
                  <a:srgbClr val="FF0000"/>
                </a:solidFill>
              </a:rPr>
              <a:t>공란 모두 기재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40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10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/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신한카드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0" name="Group 132"/>
          <p:cNvGraphicFramePr>
            <a:graphicFrameLocks noGrp="1"/>
          </p:cNvGraphicFramePr>
          <p:nvPr>
            <p:extLst/>
          </p:nvPr>
        </p:nvGraphicFramePr>
        <p:xfrm>
          <a:off x="5292080" y="1824030"/>
          <a:ext cx="3419475" cy="1417781"/>
        </p:xfrm>
        <a:graphic>
          <a:graphicData uri="http://schemas.openxmlformats.org/drawingml/2006/table">
            <a:tbl>
              <a:tblPr/>
              <a:tblGrid>
                <a:gridCol w="39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3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공통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 화면은 예시 사항이며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실제로 홈페이지에 적용 후 화면 </a:t>
                      </a:r>
                      <a:r>
                        <a:rPr kumimoji="0" lang="ko-KR" altLang="en-US" sz="9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캡쳐를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해주시기 바랍니다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04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각 카드사 결제 페이지 필수 연동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9" name="그림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457" y="1787821"/>
            <a:ext cx="40481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03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11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754541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BC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카드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840" y="1999834"/>
            <a:ext cx="5092319" cy="4033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04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12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32076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국민카드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1806871"/>
            <a:ext cx="435292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06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13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049482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현대카드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1878308"/>
            <a:ext cx="38481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91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14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043701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삼성카드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925933"/>
            <a:ext cx="381000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84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15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612031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하나카드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50" y="1840208"/>
            <a:ext cx="56007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20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16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982814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롯데카드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323" y="1914038"/>
            <a:ext cx="5399354" cy="4205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09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17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063177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농협카드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1868783"/>
            <a:ext cx="39814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2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13" name="Group 4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990998"/>
              </p:ext>
            </p:extLst>
          </p:nvPr>
        </p:nvGraphicFramePr>
        <p:xfrm>
          <a:off x="467544" y="1666031"/>
          <a:ext cx="8102351" cy="4288318"/>
        </p:xfrm>
        <a:graphic>
          <a:graphicData uri="http://schemas.openxmlformats.org/drawingml/2006/table">
            <a:tbl>
              <a:tblPr/>
              <a:tblGrid>
                <a:gridCol w="144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00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4437">
                  <a:extLst>
                    <a:ext uri="{9D8B030D-6E8A-4147-A177-3AD203B41FA5}">
                      <a16:colId xmlns:a16="http://schemas.microsoft.com/office/drawing/2014/main" val="608766698"/>
                    </a:ext>
                  </a:extLst>
                </a:gridCol>
                <a:gridCol w="115400">
                  <a:extLst>
                    <a:ext uri="{9D8B030D-6E8A-4147-A177-3AD203B41FA5}">
                      <a16:colId xmlns:a16="http://schemas.microsoft.com/office/drawing/2014/main" val="978178756"/>
                    </a:ext>
                  </a:extLst>
                </a:gridCol>
                <a:gridCol w="2592289">
                  <a:extLst>
                    <a:ext uri="{9D8B030D-6E8A-4147-A177-3AD203B41FA5}">
                      <a16:colId xmlns:a16="http://schemas.microsoft.com/office/drawing/2014/main" val="2016555133"/>
                    </a:ext>
                  </a:extLst>
                </a:gridCol>
              </a:tblGrid>
              <a:tr h="5008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업체명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담당 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PG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㈜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헥토파이낸셜</a:t>
                      </a:r>
                      <a:endParaRPr kumimoji="1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713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사업자 등록번호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PG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담당자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219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대표자명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PG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담당자 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연락처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792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고객센터 번호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서비스명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사이트명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606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서비스 소개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606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사이트 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URL</a:t>
                      </a: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ID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PW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40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서비스 개시일</a:t>
                      </a:r>
                      <a:b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예정일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서비스 기간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직사각형 15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412428" y="62924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  <a:ea typeface="나눔고딕" panose="020D0604000000000000" pitchFamily="50" charset="-127"/>
              </a:rPr>
              <a:t>※ </a:t>
            </a:r>
            <a:r>
              <a:rPr lang="ko-KR" altLang="en-US" sz="1000" b="1" dirty="0">
                <a:solidFill>
                  <a:srgbClr val="FF0000"/>
                </a:solidFill>
                <a:ea typeface="나눔고딕" panose="020D0604000000000000" pitchFamily="50" charset="-127"/>
              </a:rPr>
              <a:t>공란 모두 기재</a:t>
            </a:r>
            <a:endParaRPr lang="ko-KR" altLang="en-US" sz="1000" dirty="0">
              <a:solidFill>
                <a:srgbClr val="FF0000"/>
              </a:solidFill>
              <a:ea typeface="나눔고딕" panose="020D0604000000000000" pitchFamily="50" charset="-127"/>
            </a:endParaRPr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193949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가맹점 정보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18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3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064123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메인페이지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412428" y="6292428"/>
            <a:ext cx="777686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rgbClr val="FF0000"/>
                </a:solidFill>
                <a:ea typeface="나눔고딕" panose="020D0604000000000000" pitchFamily="50" charset="-127"/>
              </a:rPr>
              <a:t>※ </a:t>
            </a:r>
            <a:r>
              <a:rPr lang="ko-KR" altLang="en-US" sz="1000" dirty="0" err="1">
                <a:solidFill>
                  <a:srgbClr val="FF0000"/>
                </a:solidFill>
              </a:rPr>
              <a:t>메인페이지</a:t>
            </a:r>
            <a:r>
              <a:rPr lang="ko-KR" altLang="en-US" sz="1000" dirty="0">
                <a:solidFill>
                  <a:srgbClr val="FF0000"/>
                </a:solidFill>
              </a:rPr>
              <a:t> 첨부 </a:t>
            </a:r>
            <a:r>
              <a:rPr lang="en-US" altLang="ko-KR" sz="1000" dirty="0">
                <a:solidFill>
                  <a:srgbClr val="FF0000"/>
                </a:solidFill>
              </a:rPr>
              <a:t>-</a:t>
            </a:r>
            <a:r>
              <a:rPr lang="ko-KR" altLang="en-US" sz="1000" dirty="0">
                <a:solidFill>
                  <a:srgbClr val="FF0000"/>
                </a:solidFill>
              </a:rPr>
              <a:t> 사이트 하단 사업자 정보 필수 </a:t>
            </a:r>
            <a:r>
              <a:rPr lang="en-US" altLang="ko-KR" sz="1000" dirty="0">
                <a:solidFill>
                  <a:srgbClr val="FF0000"/>
                </a:solidFill>
              </a:rPr>
              <a:t>(</a:t>
            </a:r>
            <a:r>
              <a:rPr lang="ko-KR" altLang="en-US" sz="1000" dirty="0" err="1">
                <a:solidFill>
                  <a:srgbClr val="FF0000"/>
                </a:solidFill>
              </a:rPr>
              <a:t>사업자명</a:t>
            </a:r>
            <a:r>
              <a:rPr lang="en-US" altLang="ko-KR" sz="1000" dirty="0">
                <a:solidFill>
                  <a:srgbClr val="FF0000"/>
                </a:solidFill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</a:rPr>
              <a:t>사업자등록번호</a:t>
            </a:r>
            <a:r>
              <a:rPr lang="en-US" altLang="ko-KR" sz="1000" dirty="0">
                <a:solidFill>
                  <a:srgbClr val="FF0000"/>
                </a:solidFill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</a:rPr>
              <a:t>주소</a:t>
            </a:r>
            <a:r>
              <a:rPr lang="en-US" altLang="ko-KR" sz="1000" dirty="0">
                <a:solidFill>
                  <a:srgbClr val="FF0000"/>
                </a:solidFill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</a:rPr>
              <a:t>대표자명</a:t>
            </a:r>
            <a:r>
              <a:rPr lang="en-US" altLang="ko-KR" sz="1000" dirty="0">
                <a:solidFill>
                  <a:srgbClr val="FF0000"/>
                </a:solidFill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</a:rPr>
              <a:t>고객센터번호</a:t>
            </a:r>
            <a:r>
              <a:rPr lang="en-US" altLang="ko-KR" sz="1000" dirty="0">
                <a:solidFill>
                  <a:srgbClr val="FF0000"/>
                </a:solidFill>
              </a:rPr>
              <a:t>(</a:t>
            </a:r>
            <a:r>
              <a:rPr lang="ko-KR" altLang="en-US" sz="1000" dirty="0">
                <a:solidFill>
                  <a:srgbClr val="FF0000"/>
                </a:solidFill>
              </a:rPr>
              <a:t>휴대폰번호 불가</a:t>
            </a:r>
            <a:r>
              <a:rPr lang="en-US" altLang="ko-KR" sz="1000" dirty="0">
                <a:solidFill>
                  <a:srgbClr val="FF0000"/>
                </a:solidFill>
              </a:rPr>
              <a:t>))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496122" y="1571105"/>
            <a:ext cx="8151754" cy="4660116"/>
            <a:chOff x="496122" y="1571105"/>
            <a:chExt cx="8151754" cy="4660116"/>
          </a:xfrm>
        </p:grpSpPr>
        <p:grpSp>
          <p:nvGrpSpPr>
            <p:cNvPr id="14" name="그룹 13"/>
            <p:cNvGrpSpPr/>
            <p:nvPr/>
          </p:nvGrpSpPr>
          <p:grpSpPr>
            <a:xfrm>
              <a:off x="2219498" y="1571105"/>
              <a:ext cx="4705003" cy="4660116"/>
              <a:chOff x="1570586" y="1571105"/>
              <a:chExt cx="6374851" cy="5821195"/>
            </a:xfrm>
          </p:grpSpPr>
          <p:pic>
            <p:nvPicPr>
              <p:cNvPr id="18" name="그림 1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70586" y="1571105"/>
                <a:ext cx="6374851" cy="4601106"/>
              </a:xfrm>
              <a:prstGeom prst="rect">
                <a:avLst/>
              </a:prstGeom>
            </p:spPr>
          </p:pic>
          <p:pic>
            <p:nvPicPr>
              <p:cNvPr id="19" name="그림 18"/>
              <p:cNvPicPr>
                <a:picLocks noChangeAspect="1"/>
              </p:cNvPicPr>
              <p:nvPr/>
            </p:nvPicPr>
            <p:blipFill rotWithShape="1">
              <a:blip r:embed="rId3"/>
              <a:srcRect b="1945"/>
              <a:stretch/>
            </p:blipFill>
            <p:spPr>
              <a:xfrm>
                <a:off x="1681755" y="4596939"/>
                <a:ext cx="5769420" cy="2795361"/>
              </a:xfrm>
              <a:prstGeom prst="rect">
                <a:avLst/>
              </a:prstGeom>
            </p:spPr>
          </p:pic>
        </p:grpSp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6122" y="3322933"/>
              <a:ext cx="8151754" cy="1377953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sp>
          <p:nvSpPr>
            <p:cNvPr id="16" name="직사각형 15"/>
            <p:cNvSpPr/>
            <p:nvPr/>
          </p:nvSpPr>
          <p:spPr>
            <a:xfrm>
              <a:off x="521061" y="3737589"/>
              <a:ext cx="3469048" cy="55177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445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4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191285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로그인 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 회원가입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412428" y="62924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rgbClr val="FF0000"/>
                </a:solidFill>
              </a:rPr>
              <a:t>※ </a:t>
            </a:r>
            <a:r>
              <a:rPr lang="ko-KR" altLang="en-US" sz="1000" dirty="0">
                <a:solidFill>
                  <a:srgbClr val="FF0000"/>
                </a:solidFill>
              </a:rPr>
              <a:t>회원가입</a:t>
            </a:r>
            <a:r>
              <a:rPr lang="en-US" altLang="ko-KR" sz="1000" dirty="0">
                <a:solidFill>
                  <a:srgbClr val="FF0000"/>
                </a:solidFill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</a:rPr>
              <a:t>이용약관</a:t>
            </a:r>
            <a:r>
              <a:rPr lang="en-US" altLang="ko-KR" sz="1000" dirty="0">
                <a:solidFill>
                  <a:srgbClr val="FF0000"/>
                </a:solidFill>
              </a:rPr>
              <a:t>/</a:t>
            </a:r>
            <a:r>
              <a:rPr lang="ko-KR" altLang="en-US" sz="1000" dirty="0">
                <a:solidFill>
                  <a:srgbClr val="FF0000"/>
                </a:solidFill>
              </a:rPr>
              <a:t>개인정보 </a:t>
            </a:r>
            <a:r>
              <a:rPr lang="ko-KR" altLang="en-US" sz="1000" dirty="0" smtClean="0">
                <a:solidFill>
                  <a:srgbClr val="FF0000"/>
                </a:solidFill>
              </a:rPr>
              <a:t>취급 약관 </a:t>
            </a:r>
            <a:r>
              <a:rPr lang="ko-KR" altLang="en-US" sz="1000" dirty="0">
                <a:solidFill>
                  <a:srgbClr val="FF0000"/>
                </a:solidFill>
              </a:rPr>
              <a:t>등 </a:t>
            </a:r>
            <a:r>
              <a:rPr lang="ko-KR" altLang="en-US" sz="1000" dirty="0" smtClean="0">
                <a:solidFill>
                  <a:srgbClr val="FF0000"/>
                </a:solidFill>
              </a:rPr>
              <a:t>필수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2010693" y="1662145"/>
            <a:ext cx="4963686" cy="4507868"/>
            <a:chOff x="2060569" y="1584535"/>
            <a:chExt cx="4822368" cy="4359065"/>
          </a:xfrm>
        </p:grpSpPr>
        <p:pic>
          <p:nvPicPr>
            <p:cNvPr id="12" name="그림 11" descr="화면 캡처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0569" y="1584535"/>
              <a:ext cx="4822368" cy="4359065"/>
            </a:xfrm>
            <a:prstGeom prst="rect">
              <a:avLst/>
            </a:prstGeom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 rotWithShape="1">
            <a:blip r:embed="rId3"/>
            <a:srcRect r="16211" b="13019"/>
            <a:stretch/>
          </p:blipFill>
          <p:spPr>
            <a:xfrm>
              <a:off x="2258001" y="1727356"/>
              <a:ext cx="3176865" cy="172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233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5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640118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결제프로세스 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(1/4)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14" name="직사각형 13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412428" y="62924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rgbClr val="FF0000"/>
                </a:solidFill>
              </a:rPr>
              <a:t>※ </a:t>
            </a:r>
            <a:r>
              <a:rPr lang="ko-KR" altLang="en-US" sz="1000" dirty="0" smtClean="0">
                <a:solidFill>
                  <a:srgbClr val="FF0000"/>
                </a:solidFill>
              </a:rPr>
              <a:t>메인 </a:t>
            </a:r>
            <a:r>
              <a:rPr lang="ko-KR" altLang="en-US" sz="1000" dirty="0">
                <a:solidFill>
                  <a:srgbClr val="FF0000"/>
                </a:solidFill>
              </a:rPr>
              <a:t>페이지에서 각 상품 선택 및 결제하기까지의 경로 화면 첨부</a:t>
            </a:r>
          </a:p>
        </p:txBody>
      </p:sp>
      <p:graphicFrame>
        <p:nvGraphicFramePr>
          <p:cNvPr id="28" name="Group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385730"/>
              </p:ext>
            </p:extLst>
          </p:nvPr>
        </p:nvGraphicFramePr>
        <p:xfrm>
          <a:off x="5318318" y="1574949"/>
          <a:ext cx="3419475" cy="2384172"/>
        </p:xfrm>
        <a:graphic>
          <a:graphicData uri="http://schemas.openxmlformats.org/drawingml/2006/table">
            <a:tbl>
              <a:tblPr/>
              <a:tblGrid>
                <a:gridCol w="39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3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공통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 화면은 예시 사항이며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실제로 홈페이지에 적용 후 화면 </a:t>
                      </a:r>
                      <a:r>
                        <a:rPr kumimoji="0" lang="ko-KR" altLang="en-US" sz="9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캡쳐를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해주시기 바랍니다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04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가맹점에서 전송하는 내용으로 표시됨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가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상품명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제공기간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상품금액 표시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나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카드사 선택 결제 페이지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639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약관 고지 및 사용자 동의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3" name="그룹 2"/>
          <p:cNvGrpSpPr/>
          <p:nvPr/>
        </p:nvGrpSpPr>
        <p:grpSpPr>
          <a:xfrm>
            <a:off x="490421" y="1743948"/>
            <a:ext cx="4725541" cy="4348455"/>
            <a:chOff x="546102" y="1595145"/>
            <a:chExt cx="4577343" cy="4232022"/>
          </a:xfrm>
        </p:grpSpPr>
        <p:pic>
          <p:nvPicPr>
            <p:cNvPr id="31" name="그림 30" descr="화면 캡처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6102" y="1595145"/>
              <a:ext cx="4577343" cy="4232022"/>
            </a:xfrm>
            <a:prstGeom prst="rect">
              <a:avLst/>
            </a:prstGeom>
          </p:spPr>
        </p:pic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3"/>
            <a:srcRect r="16211" b="13019"/>
            <a:stretch/>
          </p:blipFill>
          <p:spPr>
            <a:xfrm>
              <a:off x="546102" y="1738370"/>
              <a:ext cx="3269962" cy="178518"/>
            </a:xfrm>
            <a:prstGeom prst="rect">
              <a:avLst/>
            </a:prstGeom>
          </p:spPr>
        </p:pic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5017" y="4927175"/>
              <a:ext cx="4458427" cy="8146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706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6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196980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결제프로세스 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(2/4)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13" name="직사각형 12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3" name="Group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3863762"/>
              </p:ext>
            </p:extLst>
          </p:nvPr>
        </p:nvGraphicFramePr>
        <p:xfrm>
          <a:off x="5318318" y="1574949"/>
          <a:ext cx="3419475" cy="2384172"/>
        </p:xfrm>
        <a:graphic>
          <a:graphicData uri="http://schemas.openxmlformats.org/drawingml/2006/table">
            <a:tbl>
              <a:tblPr/>
              <a:tblGrid>
                <a:gridCol w="39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3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공통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 화면은 예시 사항이며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실제로 홈페이지에 적용 후 화면 </a:t>
                      </a:r>
                      <a:r>
                        <a:rPr kumimoji="0" lang="ko-KR" altLang="en-US" sz="9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캡쳐를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해주시기 바랍니다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04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가맹점에서 전송하는 내용으로 표시됨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가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상품명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제공기간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상품금액 표시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나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카드사 선택 결제 페이지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639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약관 고지 및 사용자 동의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412428" y="62924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rgbClr val="FF0000"/>
                </a:solidFill>
              </a:rPr>
              <a:t>※ </a:t>
            </a:r>
            <a:r>
              <a:rPr lang="ko-KR" altLang="en-US" sz="1000" dirty="0" smtClean="0">
                <a:solidFill>
                  <a:srgbClr val="FF0000"/>
                </a:solidFill>
              </a:rPr>
              <a:t>메인 </a:t>
            </a:r>
            <a:r>
              <a:rPr lang="ko-KR" altLang="en-US" sz="1000" dirty="0">
                <a:solidFill>
                  <a:srgbClr val="FF0000"/>
                </a:solidFill>
              </a:rPr>
              <a:t>페이지에서 각 상품 선택 및 결제하기까지의 경로 화면 첨부</a:t>
            </a:r>
          </a:p>
        </p:txBody>
      </p:sp>
      <p:grpSp>
        <p:nvGrpSpPr>
          <p:cNvPr id="2" name="그룹 1"/>
          <p:cNvGrpSpPr/>
          <p:nvPr/>
        </p:nvGrpSpPr>
        <p:grpSpPr>
          <a:xfrm>
            <a:off x="412428" y="1719589"/>
            <a:ext cx="4848907" cy="4338034"/>
            <a:chOff x="538995" y="1605566"/>
            <a:chExt cx="4746551" cy="4271141"/>
          </a:xfrm>
        </p:grpSpPr>
        <p:pic>
          <p:nvPicPr>
            <p:cNvPr id="22" name="그림 21" descr="화면 캡처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8995" y="1605566"/>
              <a:ext cx="4746551" cy="4271141"/>
            </a:xfrm>
            <a:prstGeom prst="rect">
              <a:avLst/>
            </a:prstGeom>
          </p:spPr>
        </p:pic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3"/>
            <a:srcRect r="16211" b="13019"/>
            <a:stretch/>
          </p:blipFill>
          <p:spPr>
            <a:xfrm>
              <a:off x="642805" y="1744837"/>
              <a:ext cx="3269962" cy="178518"/>
            </a:xfrm>
            <a:prstGeom prst="rect">
              <a:avLst/>
            </a:prstGeom>
          </p:spPr>
        </p:pic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3056" y="4969740"/>
              <a:ext cx="4602490" cy="8409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0176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7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700552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결제프로세스 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(3/4)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1" name="Group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4105636"/>
              </p:ext>
            </p:extLst>
          </p:nvPr>
        </p:nvGraphicFramePr>
        <p:xfrm>
          <a:off x="5318318" y="1574949"/>
          <a:ext cx="3419475" cy="2384172"/>
        </p:xfrm>
        <a:graphic>
          <a:graphicData uri="http://schemas.openxmlformats.org/drawingml/2006/table">
            <a:tbl>
              <a:tblPr/>
              <a:tblGrid>
                <a:gridCol w="39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3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공통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 화면은 예시 사항이며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실제로 홈페이지에 적용 후 화면 </a:t>
                      </a:r>
                      <a:r>
                        <a:rPr kumimoji="0" lang="ko-KR" altLang="en-US" sz="9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캡쳐를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해주시기 바랍니다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04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가맹점에서 전송하는 내용으로 표시됨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가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상품명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제공기간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상품금액 표시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나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카드사 선택 결제 페이지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639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약관 고지 및 사용자 동의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직사각형 12"/>
          <p:cNvSpPr/>
          <p:nvPr/>
        </p:nvSpPr>
        <p:spPr>
          <a:xfrm>
            <a:off x="467544" y="2039247"/>
            <a:ext cx="5102379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12428" y="62924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rgbClr val="FF0000"/>
                </a:solidFill>
              </a:rPr>
              <a:t>※ </a:t>
            </a:r>
            <a:r>
              <a:rPr lang="ko-KR" altLang="en-US" sz="1000" dirty="0" smtClean="0">
                <a:solidFill>
                  <a:srgbClr val="FF0000"/>
                </a:solidFill>
              </a:rPr>
              <a:t>메인 </a:t>
            </a:r>
            <a:r>
              <a:rPr lang="ko-KR" altLang="en-US" sz="1000" dirty="0">
                <a:solidFill>
                  <a:srgbClr val="FF0000"/>
                </a:solidFill>
              </a:rPr>
              <a:t>페이지에서 각 상품 선택 및 결제하기까지의 경로 화면 첨부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467544" y="1726794"/>
            <a:ext cx="4839689" cy="4323623"/>
            <a:chOff x="433569" y="1574949"/>
            <a:chExt cx="4839689" cy="4323623"/>
          </a:xfrm>
        </p:grpSpPr>
        <p:pic>
          <p:nvPicPr>
            <p:cNvPr id="60" name="그림 59" descr="화면 캡처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569" y="1574949"/>
              <a:ext cx="4839689" cy="4323623"/>
            </a:xfrm>
            <a:prstGeom prst="rect">
              <a:avLst/>
            </a:prstGeom>
          </p:spPr>
        </p:pic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7544" y="4953383"/>
              <a:ext cx="4805714" cy="878120"/>
            </a:xfrm>
            <a:prstGeom prst="rect">
              <a:avLst/>
            </a:prstGeom>
          </p:spPr>
        </p:pic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7544" y="1702893"/>
              <a:ext cx="4658336" cy="2084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040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8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393017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결제프로세스 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(4/4)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4" name="Group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4911333"/>
              </p:ext>
            </p:extLst>
          </p:nvPr>
        </p:nvGraphicFramePr>
        <p:xfrm>
          <a:off x="5318318" y="1574949"/>
          <a:ext cx="3419475" cy="2384172"/>
        </p:xfrm>
        <a:graphic>
          <a:graphicData uri="http://schemas.openxmlformats.org/drawingml/2006/table">
            <a:tbl>
              <a:tblPr/>
              <a:tblGrid>
                <a:gridCol w="39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3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공통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 화면은 예시 사항이며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실제로 홈페이지에 적용 후 화면 </a:t>
                      </a:r>
                      <a:r>
                        <a:rPr kumimoji="0" lang="ko-KR" altLang="en-US" sz="9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캡쳐를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해주시기 바랍니다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04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가맹점에서 전송하는 내용으로 표시됨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가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상품명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제공기간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상품금액 표시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나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카드사 선택 결제 페이지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639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약관 고지 및 사용자 동의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4" name="그룹 3"/>
          <p:cNvGrpSpPr/>
          <p:nvPr/>
        </p:nvGrpSpPr>
        <p:grpSpPr>
          <a:xfrm>
            <a:off x="479615" y="1877939"/>
            <a:ext cx="4931970" cy="4342696"/>
            <a:chOff x="479615" y="1877939"/>
            <a:chExt cx="4931970" cy="4342696"/>
          </a:xfrm>
        </p:grpSpPr>
        <p:pic>
          <p:nvPicPr>
            <p:cNvPr id="27" name="그림 26" descr="화면 캡처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615" y="1877939"/>
              <a:ext cx="4873570" cy="4227456"/>
            </a:xfrm>
            <a:prstGeom prst="rect">
              <a:avLst/>
            </a:prstGeom>
          </p:spPr>
        </p:pic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615" y="1956048"/>
              <a:ext cx="4784883" cy="216314"/>
            </a:xfrm>
            <a:prstGeom prst="rect">
              <a:avLst/>
            </a:prstGeom>
          </p:spPr>
        </p:pic>
        <p:pic>
          <p:nvPicPr>
            <p:cNvPr id="13" name="그림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3240" y="5316210"/>
              <a:ext cx="4898345" cy="904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040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9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690129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표준결제창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0" name="Group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975854"/>
              </p:ext>
            </p:extLst>
          </p:nvPr>
        </p:nvGraphicFramePr>
        <p:xfrm>
          <a:off x="5474353" y="1824030"/>
          <a:ext cx="3237202" cy="1417781"/>
        </p:xfrm>
        <a:graphic>
          <a:graphicData uri="http://schemas.openxmlformats.org/drawingml/2006/table">
            <a:tbl>
              <a:tblPr/>
              <a:tblGrid>
                <a:gridCol w="3742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29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3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공통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 화면은 예시 사항이며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실제로 홈페이지에 적용 후 화면 </a:t>
                      </a:r>
                      <a:r>
                        <a:rPr kumimoji="0" lang="ko-KR" altLang="en-US" sz="9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캡쳐를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해주시기 바랍니다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04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각 카드사 결제 페이지 필수 연동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417" y="1937763"/>
            <a:ext cx="2525379" cy="420704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4003" y="1937763"/>
            <a:ext cx="2525380" cy="420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15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510</Words>
  <Application>Microsoft Office PowerPoint</Application>
  <PresentationFormat>화면 슬라이드 쇼(4:3)</PresentationFormat>
  <Paragraphs>200</Paragraphs>
  <Slides>17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3" baseType="lpstr">
      <vt:lpstr>나눔고딕</vt:lpstr>
      <vt:lpstr>나눔고딕 ExtraBold</vt:lpstr>
      <vt:lpstr>맑은 고딕</vt:lpstr>
      <vt:lpstr>Arial</vt:lpstr>
      <vt:lpstr>Tahoma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settlebank</dc:creator>
  <cp:lastModifiedBy>김나영-EPC</cp:lastModifiedBy>
  <cp:revision>11</cp:revision>
  <dcterms:modified xsi:type="dcterms:W3CDTF">2022-09-01T01:38:40Z</dcterms:modified>
</cp:coreProperties>
</file>