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64" r:id="rId3"/>
    <p:sldId id="281" r:id="rId4"/>
    <p:sldId id="282" r:id="rId5"/>
    <p:sldId id="271" r:id="rId6"/>
    <p:sldId id="265" r:id="rId7"/>
    <p:sldId id="283" r:id="rId8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D0D8E8"/>
    <a:srgbClr val="FAA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5421BA-2580-42CB-A5E9-66EA67EDFCF8}" type="datetimeFigureOut">
              <a:rPr lang="ko-KR" altLang="en-US" smtClean="0"/>
              <a:t>2022-09-01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8AAA72-7AC8-48B9-926F-7D00E6D865D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5725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943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15CC5-12E5-4732-BD8A-68174768262E}" type="datetime1">
              <a:rPr lang="ko-KR" altLang="en-US" smtClean="0"/>
              <a:t>2022-09-01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0708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F8277-40B4-46E6-A891-BF03FE44BE67}" type="datetime1">
              <a:rPr lang="ko-KR" altLang="en-US" smtClean="0"/>
              <a:t>2022-09-01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59029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89698-937D-442C-AF2B-B0ADE0EB5ACE}" type="datetime1">
              <a:rPr lang="ko-KR" altLang="en-US" smtClean="0"/>
              <a:t>2022-09-01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5765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9" y="0"/>
            <a:ext cx="910762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178550"/>
            <a:ext cx="192563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8351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 bwMode="gray">
          <a:xfrm>
            <a:off x="0" y="0"/>
            <a:ext cx="9144000" cy="59265"/>
          </a:xfrm>
          <a:prstGeom prst="rect">
            <a:avLst/>
          </a:prstGeom>
          <a:solidFill>
            <a:srgbClr val="FAA6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96336" y="416497"/>
            <a:ext cx="1182571" cy="132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슬라이드 번호 개체 틀 5"/>
          <p:cNvSpPr>
            <a:spLocks noGrp="1"/>
          </p:cNvSpPr>
          <p:nvPr>
            <p:ph type="sldNum" sz="quarter" idx="10"/>
          </p:nvPr>
        </p:nvSpPr>
        <p:spPr bwMode="gray">
          <a:xfrm>
            <a:off x="8074993" y="6453336"/>
            <a:ext cx="941387" cy="209550"/>
          </a:xfrm>
        </p:spPr>
        <p:txBody>
          <a:bodyPr lIns="0" tIns="0" rIns="0" bIns="0"/>
          <a:lstStyle>
            <a:lvl1pPr>
              <a:defRPr sz="700" b="1">
                <a:solidFill>
                  <a:srgbClr val="59595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defRPr>
            </a:lvl1pPr>
          </a:lstStyle>
          <a:p>
            <a:fld id="{E0F47DD0-54A2-4F9D-9D18-323BA01F731A}" type="slidenum">
              <a:rPr lang="ko-KR" altLang="en-US"/>
              <a:pPr/>
              <a:t>‹#›</a:t>
            </a:fld>
            <a:r>
              <a:rPr lang="ko-KR" altLang="en-US" dirty="0"/>
              <a:t>  </a:t>
            </a:r>
            <a:r>
              <a:rPr lang="en-US" altLang="ko-KR" dirty="0"/>
              <a:t>page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4867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7ADDF-188F-470D-9FDB-1643EC64BDA2}" type="datetime1">
              <a:rPr lang="ko-KR" altLang="en-US" smtClean="0"/>
              <a:t>2022-09-01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6332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57E8-D5EB-40ED-81F0-DC55669A0D01}" type="datetime1">
              <a:rPr lang="ko-KR" altLang="en-US" smtClean="0"/>
              <a:t>2022-09-01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9280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06998-8F43-4030-93CB-DF17AE72EE72}" type="datetime1">
              <a:rPr lang="ko-KR" altLang="en-US" smtClean="0"/>
              <a:t>2022-09-01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9871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5242E-FC95-4D84-A73E-9D4DC26F9B29}" type="datetime1">
              <a:rPr lang="ko-KR" altLang="en-US" smtClean="0"/>
              <a:t>2022-09-01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3617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8E0E8-C3AC-4969-8D90-ABA98DC2F471}" type="datetime1">
              <a:rPr lang="ko-KR" altLang="en-US" smtClean="0"/>
              <a:t>2022-09-01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336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3BAC-3FD4-41E4-8BA8-A7DF73F736C8}" type="datetime1">
              <a:rPr lang="ko-KR" altLang="en-US" smtClean="0"/>
              <a:t>2022-09-01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1446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7ADDF-188F-470D-9FDB-1643EC64BDA2}" type="datetime1">
              <a:rPr lang="ko-KR" altLang="en-US" smtClean="0"/>
              <a:t>2022-09-01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43FA5-D21E-4F3A-A210-0B4ABA6CEB3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724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1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740362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418119" y="2688729"/>
            <a:ext cx="6307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신용카드 자동결제 </a:t>
            </a:r>
            <a:r>
              <a:rPr lang="ko-KR" altLang="en-US" sz="28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프로세스 정의서</a:t>
            </a:r>
            <a:endParaRPr lang="en-US" altLang="ko-KR" sz="2800" b="1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15716" y="3676962"/>
            <a:ext cx="5112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㈜</a:t>
            </a:r>
            <a:r>
              <a:rPr lang="ko-KR" altLang="en-US" sz="2000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헥토파이낸셜</a:t>
            </a:r>
            <a:r>
              <a:rPr lang="ko-KR" altLang="en-US" sz="2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en-US" altLang="ko-KR" sz="2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– </a:t>
            </a:r>
            <a:r>
              <a:rPr lang="en-US" altLang="ko-KR" sz="20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(</a:t>
            </a:r>
            <a:r>
              <a:rPr lang="ko-KR" altLang="en-US" sz="2000" dirty="0" err="1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업체명</a:t>
            </a:r>
            <a:r>
              <a:rPr lang="en-US" altLang="ko-KR" sz="2000" dirty="0" smtClean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3588" y="6170399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※ </a:t>
            </a:r>
            <a:r>
              <a:rPr lang="ko-KR" altLang="en-US" sz="1000" b="1" dirty="0">
                <a:solidFill>
                  <a:srgbClr val="FF0000"/>
                </a:solidFill>
              </a:rPr>
              <a:t>공란 모두 기재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40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 smtClean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2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13" name="Group 4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387980"/>
              </p:ext>
            </p:extLst>
          </p:nvPr>
        </p:nvGraphicFramePr>
        <p:xfrm>
          <a:off x="467544" y="1666031"/>
          <a:ext cx="8102351" cy="4288318"/>
        </p:xfrm>
        <a:graphic>
          <a:graphicData uri="http://schemas.openxmlformats.org/drawingml/2006/table">
            <a:tbl>
              <a:tblPr/>
              <a:tblGrid>
                <a:gridCol w="144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00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4437">
                  <a:extLst>
                    <a:ext uri="{9D8B030D-6E8A-4147-A177-3AD203B41FA5}">
                      <a16:colId xmlns:a16="http://schemas.microsoft.com/office/drawing/2014/main" val="608766698"/>
                    </a:ext>
                  </a:extLst>
                </a:gridCol>
                <a:gridCol w="115400">
                  <a:extLst>
                    <a:ext uri="{9D8B030D-6E8A-4147-A177-3AD203B41FA5}">
                      <a16:colId xmlns:a16="http://schemas.microsoft.com/office/drawing/2014/main" val="978178756"/>
                    </a:ext>
                  </a:extLst>
                </a:gridCol>
                <a:gridCol w="2592289">
                  <a:extLst>
                    <a:ext uri="{9D8B030D-6E8A-4147-A177-3AD203B41FA5}">
                      <a16:colId xmlns:a16="http://schemas.microsoft.com/office/drawing/2014/main" val="2016555133"/>
                    </a:ext>
                  </a:extLst>
                </a:gridCol>
              </a:tblGrid>
              <a:tr h="5008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업체명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담당 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PG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㈜</a:t>
                      </a:r>
                      <a:r>
                        <a:rPr kumimoji="1" lang="ko-KR" alt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헥토파이낸셜</a:t>
                      </a:r>
                      <a:endParaRPr kumimoji="1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713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사업자 등록번호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PG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담당자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219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대표자명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PG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담당자 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연락처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792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고객센터 번호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서비스명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사이트명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606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서비스 소개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606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사이트 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URL</a:t>
                      </a: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ID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PW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40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서비스 개시일</a:t>
                      </a:r>
                      <a:b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예정일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서비스 기간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직사각형 15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412428" y="62924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  <a:ea typeface="나눔고딕" panose="020D0604000000000000" pitchFamily="50" charset="-127"/>
              </a:rPr>
              <a:t>※ </a:t>
            </a:r>
            <a:r>
              <a:rPr lang="ko-KR" altLang="en-US" sz="1000" b="1" dirty="0">
                <a:solidFill>
                  <a:srgbClr val="FF0000"/>
                </a:solidFill>
                <a:ea typeface="나눔고딕" panose="020D0604000000000000" pitchFamily="50" charset="-127"/>
              </a:rPr>
              <a:t>공란 모두 기재</a:t>
            </a:r>
            <a:endParaRPr lang="ko-KR" altLang="en-US" sz="1000" dirty="0">
              <a:solidFill>
                <a:srgbClr val="FF0000"/>
              </a:solidFill>
              <a:ea typeface="나눔고딕" panose="020D0604000000000000" pitchFamily="50" charset="-127"/>
            </a:endParaRPr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193949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가맹점 정보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18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3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/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메인페이지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412428" y="6292428"/>
            <a:ext cx="777686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rgbClr val="FF0000"/>
                </a:solidFill>
                <a:ea typeface="나눔고딕" panose="020D0604000000000000" pitchFamily="50" charset="-127"/>
              </a:rPr>
              <a:t>※ </a:t>
            </a:r>
            <a:r>
              <a:rPr lang="ko-KR" altLang="en-US" sz="1000" dirty="0" err="1">
                <a:solidFill>
                  <a:srgbClr val="FF0000"/>
                </a:solidFill>
              </a:rPr>
              <a:t>메인페이지</a:t>
            </a:r>
            <a:r>
              <a:rPr lang="ko-KR" altLang="en-US" sz="1000" dirty="0">
                <a:solidFill>
                  <a:srgbClr val="FF0000"/>
                </a:solidFill>
              </a:rPr>
              <a:t> 첨부 </a:t>
            </a:r>
            <a:r>
              <a:rPr lang="en-US" altLang="ko-KR" sz="1000" dirty="0">
                <a:solidFill>
                  <a:srgbClr val="FF0000"/>
                </a:solidFill>
              </a:rPr>
              <a:t>-</a:t>
            </a:r>
            <a:r>
              <a:rPr lang="ko-KR" altLang="en-US" sz="1000" dirty="0">
                <a:solidFill>
                  <a:srgbClr val="FF0000"/>
                </a:solidFill>
              </a:rPr>
              <a:t> 사이트 하단 사업자 정보 필수 </a:t>
            </a:r>
            <a:r>
              <a:rPr lang="en-US" altLang="ko-KR" sz="1000" dirty="0">
                <a:solidFill>
                  <a:srgbClr val="FF0000"/>
                </a:solidFill>
              </a:rPr>
              <a:t>(</a:t>
            </a:r>
            <a:r>
              <a:rPr lang="ko-KR" altLang="en-US" sz="1000" dirty="0" err="1">
                <a:solidFill>
                  <a:srgbClr val="FF0000"/>
                </a:solidFill>
              </a:rPr>
              <a:t>사업자명</a:t>
            </a:r>
            <a:r>
              <a:rPr lang="en-US" altLang="ko-KR" sz="1000" dirty="0">
                <a:solidFill>
                  <a:srgbClr val="FF0000"/>
                </a:solidFill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</a:rPr>
              <a:t>사업자등록번호</a:t>
            </a:r>
            <a:r>
              <a:rPr lang="en-US" altLang="ko-KR" sz="1000" dirty="0">
                <a:solidFill>
                  <a:srgbClr val="FF0000"/>
                </a:solidFill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</a:rPr>
              <a:t>주소</a:t>
            </a:r>
            <a:r>
              <a:rPr lang="en-US" altLang="ko-KR" sz="1000" dirty="0">
                <a:solidFill>
                  <a:srgbClr val="FF0000"/>
                </a:solidFill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</a:rPr>
              <a:t>대표자명</a:t>
            </a:r>
            <a:r>
              <a:rPr lang="en-US" altLang="ko-KR" sz="1000" dirty="0">
                <a:solidFill>
                  <a:srgbClr val="FF0000"/>
                </a:solidFill>
              </a:rPr>
              <a:t>, </a:t>
            </a:r>
            <a:r>
              <a:rPr lang="ko-KR" altLang="en-US" sz="1000" dirty="0">
                <a:solidFill>
                  <a:srgbClr val="FF0000"/>
                </a:solidFill>
              </a:rPr>
              <a:t>고객센터번호</a:t>
            </a:r>
            <a:r>
              <a:rPr lang="en-US" altLang="ko-KR" sz="1000" dirty="0">
                <a:solidFill>
                  <a:srgbClr val="FF0000"/>
                </a:solidFill>
              </a:rPr>
              <a:t>(</a:t>
            </a:r>
            <a:r>
              <a:rPr lang="ko-KR" altLang="en-US" sz="1000" dirty="0">
                <a:solidFill>
                  <a:srgbClr val="FF0000"/>
                </a:solidFill>
              </a:rPr>
              <a:t>휴대폰번호 불가</a:t>
            </a:r>
            <a:r>
              <a:rPr lang="en-US" altLang="ko-KR" sz="1000" dirty="0">
                <a:solidFill>
                  <a:srgbClr val="FF0000"/>
                </a:solidFill>
              </a:rPr>
              <a:t>))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496122" y="1571105"/>
            <a:ext cx="8151754" cy="4660116"/>
            <a:chOff x="496122" y="1571105"/>
            <a:chExt cx="8151754" cy="4660116"/>
          </a:xfrm>
        </p:grpSpPr>
        <p:grpSp>
          <p:nvGrpSpPr>
            <p:cNvPr id="8" name="그룹 7"/>
            <p:cNvGrpSpPr/>
            <p:nvPr/>
          </p:nvGrpSpPr>
          <p:grpSpPr>
            <a:xfrm>
              <a:off x="2219498" y="1571105"/>
              <a:ext cx="4705003" cy="4660116"/>
              <a:chOff x="1570586" y="1571105"/>
              <a:chExt cx="6374851" cy="5821195"/>
            </a:xfrm>
          </p:grpSpPr>
          <p:pic>
            <p:nvPicPr>
              <p:cNvPr id="14" name="그림 1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570586" y="1571105"/>
                <a:ext cx="6374851" cy="4601106"/>
              </a:xfrm>
              <a:prstGeom prst="rect">
                <a:avLst/>
              </a:prstGeom>
            </p:spPr>
          </p:pic>
          <p:pic>
            <p:nvPicPr>
              <p:cNvPr id="15" name="그림 14"/>
              <p:cNvPicPr>
                <a:picLocks noChangeAspect="1"/>
              </p:cNvPicPr>
              <p:nvPr/>
            </p:nvPicPr>
            <p:blipFill rotWithShape="1">
              <a:blip r:embed="rId3"/>
              <a:srcRect b="1945"/>
              <a:stretch/>
            </p:blipFill>
            <p:spPr>
              <a:xfrm>
                <a:off x="1681755" y="4596939"/>
                <a:ext cx="5769420" cy="2795361"/>
              </a:xfrm>
              <a:prstGeom prst="rect">
                <a:avLst/>
              </a:prstGeom>
            </p:spPr>
          </p:pic>
        </p:grp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6122" y="3322933"/>
              <a:ext cx="8151754" cy="1377953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sp>
          <p:nvSpPr>
            <p:cNvPr id="13" name="직사각형 12"/>
            <p:cNvSpPr/>
            <p:nvPr/>
          </p:nvSpPr>
          <p:spPr>
            <a:xfrm>
              <a:off x="521061" y="3737589"/>
              <a:ext cx="3469048" cy="55177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896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4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/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로그인 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 회원가입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412428" y="62924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rgbClr val="FF0000"/>
                </a:solidFill>
              </a:rPr>
              <a:t>※ </a:t>
            </a:r>
            <a:r>
              <a:rPr lang="ko-KR" altLang="en-US" sz="1000" dirty="0">
                <a:solidFill>
                  <a:srgbClr val="FF0000"/>
                </a:solidFill>
              </a:rPr>
              <a:t>회원가입</a:t>
            </a:r>
            <a:r>
              <a:rPr lang="en-US" altLang="ko-KR" sz="1000" dirty="0">
                <a:solidFill>
                  <a:srgbClr val="FF0000"/>
                </a:solidFill>
              </a:rPr>
              <a:t>: </a:t>
            </a:r>
            <a:r>
              <a:rPr lang="ko-KR" altLang="en-US" sz="1000" dirty="0">
                <a:solidFill>
                  <a:srgbClr val="FF0000"/>
                </a:solidFill>
              </a:rPr>
              <a:t>이용약관</a:t>
            </a:r>
            <a:r>
              <a:rPr lang="en-US" altLang="ko-KR" sz="1000" dirty="0">
                <a:solidFill>
                  <a:srgbClr val="FF0000"/>
                </a:solidFill>
              </a:rPr>
              <a:t>/</a:t>
            </a:r>
            <a:r>
              <a:rPr lang="ko-KR" altLang="en-US" sz="1000" dirty="0">
                <a:solidFill>
                  <a:srgbClr val="FF0000"/>
                </a:solidFill>
              </a:rPr>
              <a:t>개인정보 </a:t>
            </a:r>
            <a:r>
              <a:rPr lang="ko-KR" altLang="en-US" sz="1000" dirty="0" smtClean="0">
                <a:solidFill>
                  <a:srgbClr val="FF0000"/>
                </a:solidFill>
              </a:rPr>
              <a:t>취급 약관 </a:t>
            </a:r>
            <a:r>
              <a:rPr lang="ko-KR" altLang="en-US" sz="1000" dirty="0">
                <a:solidFill>
                  <a:srgbClr val="FF0000"/>
                </a:solidFill>
              </a:rPr>
              <a:t>등 </a:t>
            </a:r>
            <a:r>
              <a:rPr lang="ko-KR" altLang="en-US" sz="1000" dirty="0" smtClean="0">
                <a:solidFill>
                  <a:srgbClr val="FF0000"/>
                </a:solidFill>
              </a:rPr>
              <a:t>필수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2010693" y="1662145"/>
            <a:ext cx="4963686" cy="4507868"/>
            <a:chOff x="2010693" y="1662145"/>
            <a:chExt cx="4963686" cy="4507868"/>
          </a:xfrm>
        </p:grpSpPr>
        <p:pic>
          <p:nvPicPr>
            <p:cNvPr id="11" name="그림 10" descr="화면 캡처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0693" y="1662145"/>
              <a:ext cx="4963686" cy="4507868"/>
            </a:xfrm>
            <a:prstGeom prst="rect">
              <a:avLst/>
            </a:prstGeom>
          </p:spPr>
        </p:pic>
        <p:pic>
          <p:nvPicPr>
            <p:cNvPr id="13" name="그림 12"/>
            <p:cNvPicPr>
              <a:picLocks noChangeAspect="1"/>
            </p:cNvPicPr>
            <p:nvPr/>
          </p:nvPicPr>
          <p:blipFill rotWithShape="1">
            <a:blip r:embed="rId3"/>
            <a:srcRect r="16211" b="13019"/>
            <a:stretch/>
          </p:blipFill>
          <p:spPr>
            <a:xfrm>
              <a:off x="2123728" y="1804918"/>
              <a:ext cx="3360145" cy="1834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411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5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297487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자동결제 프로세스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14" name="직사각형 13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412428" y="62924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ko-KR" sz="1000">
                <a:solidFill>
                  <a:srgbClr val="FF0000"/>
                </a:solidFill>
                <a:ea typeface="맑은 고딕"/>
              </a:rPr>
              <a:t>※ </a:t>
            </a:r>
            <a:r>
              <a:rPr lang="ko-KR" altLang="en-US" sz="1000">
                <a:solidFill>
                  <a:srgbClr val="FF0000"/>
                </a:solidFill>
              </a:rPr>
              <a:t>붉은색 모두 </a:t>
            </a:r>
            <a:r>
              <a:rPr kumimoji="1" lang="ko-KR" altLang="en-US" sz="1000">
                <a:solidFill>
                  <a:srgbClr val="FF0000"/>
                </a:solidFill>
              </a:rPr>
              <a:t>작성</a:t>
            </a:r>
            <a:r>
              <a:rPr lang="ko-KR" altLang="en-US" sz="1000">
                <a:solidFill>
                  <a:srgbClr val="FF0000"/>
                </a:solidFill>
              </a:rPr>
              <a:t> </a:t>
            </a:r>
            <a:r>
              <a:rPr lang="en-US" altLang="ko-KR" sz="1000">
                <a:solidFill>
                  <a:srgbClr val="FF0000"/>
                </a:solidFill>
              </a:rPr>
              <a:t>– </a:t>
            </a:r>
            <a:r>
              <a:rPr lang="ko-KR" altLang="en-US" sz="1000">
                <a:solidFill>
                  <a:srgbClr val="FF0000"/>
                </a:solidFill>
              </a:rPr>
              <a:t>마이페이지 內 자동결제 해지 메뉴 불가 </a:t>
            </a:r>
            <a:r>
              <a:rPr lang="en-US" altLang="ko-KR" sz="1000">
                <a:solidFill>
                  <a:srgbClr val="FF0000"/>
                </a:solidFill>
              </a:rPr>
              <a:t>/ </a:t>
            </a:r>
            <a:r>
              <a:rPr lang="ko-KR" altLang="en-US" sz="1000">
                <a:solidFill>
                  <a:srgbClr val="FF0000"/>
                </a:solidFill>
              </a:rPr>
              <a:t>별도의 메뉴 구성 필수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graphicFrame>
        <p:nvGraphicFramePr>
          <p:cNvPr id="28" name="Group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176092"/>
              </p:ext>
            </p:extLst>
          </p:nvPr>
        </p:nvGraphicFramePr>
        <p:xfrm>
          <a:off x="5318318" y="1682287"/>
          <a:ext cx="3419475" cy="1260616"/>
        </p:xfrm>
        <a:graphic>
          <a:graphicData uri="http://schemas.openxmlformats.org/drawingml/2006/table">
            <a:tbl>
              <a:tblPr/>
              <a:tblGrid>
                <a:gridCol w="39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109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공통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 화면은 예시 사항이며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실제로 홈페이지에 적용 후 화면 </a:t>
                      </a:r>
                      <a:r>
                        <a:rPr kumimoji="0" lang="ko-KR" altLang="en-US" sz="9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캡쳐를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해주시기 바랍니다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488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매월 </a:t>
                      </a:r>
                      <a:r>
                        <a:rPr kumimoji="0" lang="ko-KR" altLang="en-US" sz="900" b="0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정기결제</a:t>
                      </a:r>
                      <a:r>
                        <a:rPr kumimoji="0" lang="ko-KR" altLang="en-US" sz="9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내용 필수</a:t>
                      </a:r>
                      <a:endParaRPr kumimoji="0" lang="ko-KR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251520" y="6348239"/>
            <a:ext cx="7854845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ko-KR" altLang="en-US" sz="12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448913" y="1678059"/>
            <a:ext cx="4822730" cy="4354489"/>
            <a:chOff x="399901" y="1574949"/>
            <a:chExt cx="4822730" cy="4354489"/>
          </a:xfrm>
        </p:grpSpPr>
        <p:pic>
          <p:nvPicPr>
            <p:cNvPr id="33" name="그림 32" descr="화면 캡처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134"/>
            <a:stretch/>
          </p:blipFill>
          <p:spPr>
            <a:xfrm>
              <a:off x="399901" y="1574949"/>
              <a:ext cx="4822730" cy="4354489"/>
            </a:xfrm>
            <a:prstGeom prst="rect">
              <a:avLst/>
            </a:prstGeom>
          </p:spPr>
        </p:pic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3"/>
            <a:srcRect r="1233" b="-8453"/>
            <a:stretch/>
          </p:blipFill>
          <p:spPr>
            <a:xfrm>
              <a:off x="539553" y="1763584"/>
              <a:ext cx="3384376" cy="153247"/>
            </a:xfrm>
            <a:prstGeom prst="rect">
              <a:avLst/>
            </a:prstGeom>
          </p:spPr>
        </p:pic>
        <p:pic>
          <p:nvPicPr>
            <p:cNvPr id="6" name="그림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9553" y="5050960"/>
              <a:ext cx="4650677" cy="8094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706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6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690129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표준결제창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10" name="Group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397874"/>
              </p:ext>
            </p:extLst>
          </p:nvPr>
        </p:nvGraphicFramePr>
        <p:xfrm>
          <a:off x="5800573" y="1637592"/>
          <a:ext cx="2940663" cy="1417781"/>
        </p:xfrm>
        <a:graphic>
          <a:graphicData uri="http://schemas.openxmlformats.org/drawingml/2006/table">
            <a:tbl>
              <a:tblPr/>
              <a:tblGrid>
                <a:gridCol w="339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07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3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공통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 화면은 예시 사항이며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실제로 홈페이지에 적용 후 화면 </a:t>
                      </a:r>
                      <a:r>
                        <a:rPr kumimoji="0" lang="ko-KR" altLang="en-US" sz="9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캡쳐를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해주시기 바랍니다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04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각 카드사 결제 페이지 필수 연동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083" y="1628800"/>
            <a:ext cx="2696986" cy="4484737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0355" y="1628800"/>
            <a:ext cx="2696986" cy="485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15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슬라이드 번호 개체 틀 5"/>
          <p:cNvSpPr>
            <a:spLocks noGrp="1"/>
          </p:cNvSpPr>
          <p:nvPr/>
        </p:nvSpPr>
        <p:spPr bwMode="gray">
          <a:xfrm>
            <a:off x="7945437" y="6539035"/>
            <a:ext cx="94138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 eaLnBrk="1" latinLnBrk="1" hangingPunct="1"/>
            <a:r>
              <a:rPr kumimoji="0" lang="en-US" altLang="ko-KR" sz="700" b="1" dirty="0">
                <a:solidFill>
                  <a:srgbClr val="FAA61A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7</a:t>
            </a:r>
            <a:r>
              <a:rPr kumimoji="0" lang="ko-KR" altLang="en-US" sz="700" dirty="0" smtClean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  </a:t>
            </a:r>
            <a:r>
              <a:rPr kumimoji="0" lang="en-US" altLang="ko-KR" sz="700" dirty="0">
                <a:solidFill>
                  <a:srgbClr val="898989"/>
                </a:solidFill>
                <a:latin typeface="Tahoma" panose="020B0604030504040204" pitchFamily="34" charset="0"/>
                <a:ea typeface="나눔고딕 ExtraBold" panose="020D0904000000000000" pitchFamily="50" charset="-127"/>
                <a:cs typeface="Tahoma" panose="020B0604030504040204" pitchFamily="34" charset="0"/>
              </a:rPr>
              <a:t>page</a:t>
            </a:r>
            <a:endParaRPr kumimoji="0" lang="ko-KR" altLang="en-US" sz="700" dirty="0">
              <a:solidFill>
                <a:srgbClr val="898989"/>
              </a:solidFill>
              <a:latin typeface="Tahoma" panose="020B0604030504040204" pitchFamily="34" charset="0"/>
              <a:ea typeface="나눔고딕 ExtraBold" panose="020D0904000000000000" pitchFamily="50" charset="-127"/>
              <a:cs typeface="Tahoma" panose="020B0604030504040204" pitchFamily="34" charset="0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467251"/>
              </p:ext>
            </p:extLst>
          </p:nvPr>
        </p:nvGraphicFramePr>
        <p:xfrm>
          <a:off x="359532" y="620688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156">
                  <a:extLst>
                    <a:ext uri="{9D8B030D-6E8A-4147-A177-3AD203B41FA5}">
                      <a16:colId xmlns:a16="http://schemas.microsoft.com/office/drawing/2014/main" val="37935446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22243887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327602930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4193868452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1130923404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val="219565978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공통사항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err="1" smtClean="0">
                          <a:latin typeface="+mn-ea"/>
                          <a:ea typeface="+mn-ea"/>
                        </a:rPr>
                        <a:t>업체명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작성일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작성자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내용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비고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A6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24105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환불</a:t>
                      </a:r>
                      <a:r>
                        <a:rPr lang="en-US" altLang="ko-KR" sz="110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100" dirty="0" smtClean="0">
                          <a:latin typeface="+mn-ea"/>
                          <a:ea typeface="+mn-ea"/>
                        </a:rPr>
                        <a:t>취소</a:t>
                      </a:r>
                      <a:endParaRPr lang="ko-KR" altLang="en-US" sz="1100" dirty="0">
                        <a:latin typeface="+mn-ea"/>
                        <a:ea typeface="+mn-ea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ko-KR" altLang="en-US" sz="1100" kern="1200" dirty="0" smtClean="0">
                          <a:solidFill>
                            <a:schemeClr val="dk1"/>
                          </a:solidFill>
                          <a:latin typeface="+mn-ea"/>
                          <a:ea typeface="+mn-ea"/>
                          <a:cs typeface="+mn-cs"/>
                        </a:rPr>
                        <a:t>자동결제 해지</a:t>
                      </a:r>
                      <a:endParaRPr lang="ko-KR" altLang="en-US" sz="1100" kern="1200" dirty="0">
                        <a:solidFill>
                          <a:schemeClr val="dk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153779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359532" y="1484783"/>
            <a:ext cx="8424936" cy="506377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412428" y="62924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>
                <a:solidFill>
                  <a:srgbClr val="FF0000"/>
                </a:solidFill>
              </a:rPr>
              <a:t>※ </a:t>
            </a:r>
            <a:r>
              <a:rPr lang="ko-KR" altLang="en-US" sz="1000">
                <a:solidFill>
                  <a:srgbClr val="FF0000"/>
                </a:solidFill>
              </a:rPr>
              <a:t>결제 취소 및 환불 화면 첨부</a:t>
            </a:r>
            <a:r>
              <a:rPr lang="en-US" altLang="ko-KR" sz="1000">
                <a:solidFill>
                  <a:srgbClr val="FF0000"/>
                </a:solidFill>
              </a:rPr>
              <a:t>: </a:t>
            </a:r>
            <a:r>
              <a:rPr lang="ko-KR" altLang="en-US" sz="1000">
                <a:solidFill>
                  <a:srgbClr val="FF0000"/>
                </a:solidFill>
              </a:rPr>
              <a:t>없을 경우 빈 공란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611560" y="1640407"/>
            <a:ext cx="5532501" cy="4478126"/>
            <a:chOff x="611560" y="1640407"/>
            <a:chExt cx="5532501" cy="4478126"/>
          </a:xfrm>
        </p:grpSpPr>
        <p:pic>
          <p:nvPicPr>
            <p:cNvPr id="9" name="그림 8" descr="화면 캡처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560" y="1640407"/>
              <a:ext cx="5532501" cy="4478126"/>
            </a:xfrm>
            <a:prstGeom prst="rect">
              <a:avLst/>
            </a:prstGeom>
          </p:spPr>
        </p:pic>
        <p:sp>
          <p:nvSpPr>
            <p:cNvPr id="10" name="직사각형 9"/>
            <p:cNvSpPr/>
            <p:nvPr/>
          </p:nvSpPr>
          <p:spPr>
            <a:xfrm>
              <a:off x="745336" y="4533642"/>
              <a:ext cx="576064" cy="21602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19620" y="4529137"/>
              <a:ext cx="79208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050" b="1" dirty="0" err="1" smtClean="0"/>
                <a:t>정기결제</a:t>
              </a:r>
              <a:endParaRPr lang="ko-KR" altLang="en-US" sz="1050" b="1" dirty="0"/>
            </a:p>
          </p:txBody>
        </p:sp>
        <p:pic>
          <p:nvPicPr>
            <p:cNvPr id="3" name="그림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5336" y="1734244"/>
              <a:ext cx="4104456" cy="1946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8869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2904</TotalTime>
  <Words>227</Words>
  <Application>Microsoft Office PowerPoint</Application>
  <PresentationFormat>화면 슬라이드 쇼(4:3)</PresentationFormat>
  <Paragraphs>89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나눔고딕</vt:lpstr>
      <vt:lpstr>나눔고딕 ExtraBold</vt:lpstr>
      <vt:lpstr>맑은 고딕</vt:lpstr>
      <vt:lpstr>Arial</vt:lpstr>
      <vt:lpstr>Tahoma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결제수단별 정책서</dc:title>
  <dc:creator>손연준</dc:creator>
  <cp:lastModifiedBy>김나영-EPC</cp:lastModifiedBy>
  <cp:revision>207</cp:revision>
  <cp:lastPrinted>2019-04-29T01:49:41Z</cp:lastPrinted>
  <dcterms:created xsi:type="dcterms:W3CDTF">2018-06-26T01:13:44Z</dcterms:created>
  <dcterms:modified xsi:type="dcterms:W3CDTF">2022-09-01T02:00:54Z</dcterms:modified>
</cp:coreProperties>
</file>