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84" r:id="rId3"/>
    <p:sldId id="281" r:id="rId4"/>
    <p:sldId id="282" r:id="rId5"/>
    <p:sldId id="283" r:id="rId6"/>
    <p:sldId id="265" r:id="rId7"/>
    <p:sldId id="285" r:id="rId8"/>
    <p:sldId id="286" r:id="rId9"/>
    <p:sldId id="287" r:id="rId10"/>
    <p:sldId id="288" r:id="rId11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D8E8"/>
    <a:srgbClr val="FAA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5421BA-2580-42CB-A5E9-66EA67EDFCF8}" type="datetimeFigureOut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8AAA72-7AC8-48B9-926F-7D00E6D865D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5725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AAA72-7AC8-48B9-926F-7D00E6D865D8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8890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943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15CC5-12E5-4732-BD8A-68174768262E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0708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F8277-40B4-46E6-A891-BF03FE44BE67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59029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89698-937D-442C-AF2B-B0ADE0EB5ACE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5765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9" y="0"/>
            <a:ext cx="91076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178550"/>
            <a:ext cx="19256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8351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 bwMode="gray">
          <a:xfrm>
            <a:off x="0" y="0"/>
            <a:ext cx="9144000" cy="59265"/>
          </a:xfrm>
          <a:prstGeom prst="rect">
            <a:avLst/>
          </a:prstGeom>
          <a:solidFill>
            <a:srgbClr val="FAA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02112" y="404665"/>
            <a:ext cx="1288440" cy="14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슬라이드 번호 개체 틀 5"/>
          <p:cNvSpPr>
            <a:spLocks noGrp="1"/>
          </p:cNvSpPr>
          <p:nvPr>
            <p:ph type="sldNum" sz="quarter" idx="10"/>
          </p:nvPr>
        </p:nvSpPr>
        <p:spPr bwMode="gray">
          <a:xfrm>
            <a:off x="8074993" y="6453336"/>
            <a:ext cx="941387" cy="209550"/>
          </a:xfrm>
        </p:spPr>
        <p:txBody>
          <a:bodyPr lIns="0" tIns="0" rIns="0" bIns="0"/>
          <a:lstStyle>
            <a:lvl1pPr>
              <a:defRPr sz="700" b="1">
                <a:solidFill>
                  <a:srgbClr val="59595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defRPr>
            </a:lvl1pPr>
          </a:lstStyle>
          <a:p>
            <a:fld id="{E0F47DD0-54A2-4F9D-9D18-323BA01F731A}" type="slidenum">
              <a:rPr lang="ko-KR" altLang="en-US"/>
              <a:pPr/>
              <a:t>‹#›</a:t>
            </a:fld>
            <a:r>
              <a:rPr lang="ko-KR" altLang="en-US" dirty="0"/>
              <a:t>  </a:t>
            </a:r>
            <a:r>
              <a:rPr lang="en-US" altLang="ko-KR" dirty="0"/>
              <a:t>page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4867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ADDF-188F-470D-9FDB-1643EC64BDA2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6332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57E8-D5EB-40ED-81F0-DC55669A0D01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9280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06998-8F43-4030-93CB-DF17AE72EE72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9871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5242E-FC95-4D84-A73E-9D4DC26F9B29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617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E0E8-C3AC-4969-8D90-ABA98DC2F471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336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3BAC-3FD4-41E4-8BA8-A7DF73F736C8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1446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7ADDF-188F-470D-9FDB-1643EC64BDA2}" type="datetime1">
              <a:rPr lang="ko-KR" altLang="en-US" smtClean="0"/>
              <a:t>2022-09-05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724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10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1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740362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637674" y="2688729"/>
            <a:ext cx="5868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휴대폰 자동결제 프로세스 정의서</a:t>
            </a:r>
            <a:endParaRPr lang="en-US" altLang="ko-KR" sz="2800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15716" y="3676962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㈜</a:t>
            </a:r>
            <a:r>
              <a:rPr lang="ko-KR" altLang="en-US" sz="2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헥토파이낸셜</a:t>
            </a:r>
            <a:r>
              <a:rPr lang="ko-KR" altLang="en-US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</a:t>
            </a:r>
            <a:r>
              <a:rPr lang="en-US" altLang="ko-KR" sz="20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(</a:t>
            </a:r>
            <a:r>
              <a:rPr lang="ko-KR" altLang="en-US" sz="2000" dirty="0" err="1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업체명</a:t>
            </a:r>
            <a:r>
              <a:rPr lang="en-US" altLang="ko-KR" sz="20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3588" y="6170399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※ </a:t>
            </a:r>
            <a:r>
              <a:rPr lang="ko-KR" altLang="en-US" sz="1000" b="1" dirty="0">
                <a:solidFill>
                  <a:srgbClr val="FF0000"/>
                </a:solidFill>
              </a:rPr>
              <a:t>공란 모두 기재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40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10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/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환불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취소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(2/2)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21951" y="6123620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solidFill>
                  <a:srgbClr val="FF0000"/>
                </a:solidFill>
              </a:rPr>
              <a:t>※</a:t>
            </a:r>
            <a:r>
              <a:rPr lang="en-US" altLang="ko-KR" sz="1000" dirty="0" smtClean="0">
                <a:solidFill>
                  <a:srgbClr val="FF0000"/>
                </a:solidFill>
              </a:rPr>
              <a:t>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휴대폰 결제</a:t>
            </a:r>
            <a:r>
              <a:rPr lang="en-US" altLang="ko-KR" sz="1000" b="1" dirty="0" smtClean="0">
                <a:solidFill>
                  <a:srgbClr val="FF0000"/>
                </a:solidFill>
              </a:rPr>
              <a:t>(SKT)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의 경우 </a:t>
            </a:r>
            <a:r>
              <a:rPr lang="ko-KR" altLang="en-US" sz="1000" b="1" dirty="0" err="1" smtClean="0">
                <a:solidFill>
                  <a:srgbClr val="FF0000"/>
                </a:solidFill>
              </a:rPr>
              <a:t>환불규정에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000" b="1" dirty="0" err="1" smtClean="0">
                <a:solidFill>
                  <a:srgbClr val="FF0000"/>
                </a:solidFill>
              </a:rPr>
              <a:t>당월결제</a:t>
            </a:r>
            <a:r>
              <a:rPr lang="en-US" altLang="ko-KR" sz="10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시 </a:t>
            </a:r>
            <a:r>
              <a:rPr lang="ko-KR" altLang="en-US" sz="1000" b="1" dirty="0" err="1" smtClean="0">
                <a:solidFill>
                  <a:srgbClr val="FF0000"/>
                </a:solidFill>
              </a:rPr>
              <a:t>당월취소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 및 결제자 본인계좌로만 환불 된다는 내용 필수 고지</a:t>
            </a:r>
            <a:endParaRPr lang="en-US" altLang="ko-KR" sz="1000" b="1" dirty="0" smtClean="0">
              <a:solidFill>
                <a:srgbClr val="FF0000"/>
              </a:solidFill>
            </a:endParaRPr>
          </a:p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>
                <a:solidFill>
                  <a:srgbClr val="FF0000"/>
                </a:solidFill>
              </a:rPr>
              <a:t>결제 취소 및 환불 화면 </a:t>
            </a:r>
            <a:r>
              <a:rPr lang="ko-KR" altLang="en-US" sz="1000" dirty="0" smtClean="0">
                <a:solidFill>
                  <a:srgbClr val="FF0000"/>
                </a:solidFill>
              </a:rPr>
              <a:t>첨부</a:t>
            </a:r>
            <a:endParaRPr lang="en-US" altLang="ko-KR" sz="1000" dirty="0">
              <a:solidFill>
                <a:srgbClr val="FF0000"/>
              </a:solidFill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539552" y="1582368"/>
            <a:ext cx="7268149" cy="4516422"/>
            <a:chOff x="539552" y="1582368"/>
            <a:chExt cx="7268149" cy="4516422"/>
          </a:xfrm>
        </p:grpSpPr>
        <p:pic>
          <p:nvPicPr>
            <p:cNvPr id="11" name="그림 10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2" y="1582368"/>
              <a:ext cx="7268149" cy="4516422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3"/>
            <a:srcRect r="16211" b="13019"/>
            <a:stretch/>
          </p:blipFill>
          <p:spPr>
            <a:xfrm>
              <a:off x="683568" y="1692016"/>
              <a:ext cx="3077761" cy="167055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736993" y="2132856"/>
              <a:ext cx="3024336" cy="25391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ko-KR" altLang="en-US" sz="1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헥토파이낸셜에 일대일 문의하는 게시판입니다</a:t>
              </a:r>
              <a:r>
                <a:rPr lang="en-US" altLang="ko-KR" sz="1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</a:t>
              </a:r>
              <a:endParaRPr lang="ko-KR" altLang="en-US" sz="1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189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2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13" name="Group 4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333435"/>
              </p:ext>
            </p:extLst>
          </p:nvPr>
        </p:nvGraphicFramePr>
        <p:xfrm>
          <a:off x="467544" y="1666032"/>
          <a:ext cx="8102351" cy="3491408"/>
        </p:xfrm>
        <a:graphic>
          <a:graphicData uri="http://schemas.openxmlformats.org/drawingml/2006/table">
            <a:tbl>
              <a:tblPr/>
              <a:tblGrid>
                <a:gridCol w="14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0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437">
                  <a:extLst>
                    <a:ext uri="{9D8B030D-6E8A-4147-A177-3AD203B41FA5}">
                      <a16:colId xmlns:a16="http://schemas.microsoft.com/office/drawing/2014/main" val="608766698"/>
                    </a:ext>
                  </a:extLst>
                </a:gridCol>
                <a:gridCol w="115400">
                  <a:extLst>
                    <a:ext uri="{9D8B030D-6E8A-4147-A177-3AD203B41FA5}">
                      <a16:colId xmlns:a16="http://schemas.microsoft.com/office/drawing/2014/main" val="978178756"/>
                    </a:ext>
                  </a:extLst>
                </a:gridCol>
                <a:gridCol w="2592289">
                  <a:extLst>
                    <a:ext uri="{9D8B030D-6E8A-4147-A177-3AD203B41FA5}">
                      <a16:colId xmlns:a16="http://schemas.microsoft.com/office/drawing/2014/main" val="2016555133"/>
                    </a:ext>
                  </a:extLst>
                </a:gridCol>
              </a:tblGrid>
              <a:tr h="39490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업체명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담당 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㈜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헥토파이낸셜</a:t>
                      </a: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43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사업자 등록번호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담당자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87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대표자명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담당자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연락처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414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고객센터 번호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서비스명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사이트명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423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소개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23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사이트 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URL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74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ID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PW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91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개시일</a:t>
                      </a:r>
                      <a:b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예정일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기간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직사각형 15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12428" y="633588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  <a:ea typeface="나눔고딕" panose="020D0604000000000000" pitchFamily="50" charset="-127"/>
              </a:rPr>
              <a:t>※ </a:t>
            </a:r>
            <a:r>
              <a:rPr lang="ko-KR" altLang="en-US" sz="1000" b="1" dirty="0">
                <a:solidFill>
                  <a:srgbClr val="FF0000"/>
                </a:solidFill>
                <a:ea typeface="나눔고딕" panose="020D0604000000000000" pitchFamily="50" charset="-127"/>
              </a:rPr>
              <a:t>공란 모두 기재</a:t>
            </a:r>
            <a:endParaRPr lang="ko-KR" altLang="en-US" sz="1000" dirty="0">
              <a:solidFill>
                <a:srgbClr val="FF0000"/>
              </a:solidFill>
              <a:ea typeface="나눔고딕" panose="020D0604000000000000" pitchFamily="50" charset="-127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/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가맹점 정보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12428" y="5132779"/>
            <a:ext cx="8496944" cy="1176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800" b="1" dirty="0" smtClean="0">
                <a:solidFill>
                  <a:srgbClr val="FF0000"/>
                </a:solidFill>
              </a:rPr>
              <a:t>※ 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인터넷방송 첨부서류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: </a:t>
            </a:r>
            <a:r>
              <a:rPr lang="ko-KR" altLang="en-US" sz="800" b="1" dirty="0" err="1" smtClean="0">
                <a:solidFill>
                  <a:srgbClr val="FF0000"/>
                </a:solidFill>
              </a:rPr>
              <a:t>방송콘텐츠과금적정성평가표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인터넷방송 </a:t>
            </a:r>
            <a:r>
              <a:rPr lang="ko-KR" altLang="en-US" sz="800" b="1" dirty="0">
                <a:solidFill>
                  <a:srgbClr val="FF0000"/>
                </a:solidFill>
              </a:rPr>
              <a:t>가이드라인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본인인증계약서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인터넷방송승인요청공문서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저작권등록증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법인등기부등본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(</a:t>
            </a:r>
            <a:r>
              <a:rPr lang="ko-KR" altLang="en-US" sz="800" dirty="0">
                <a:solidFill>
                  <a:srgbClr val="FF0000"/>
                </a:solidFill>
              </a:rPr>
              <a:t>단</a:t>
            </a:r>
            <a:r>
              <a:rPr lang="en-US" altLang="ko-KR" sz="800" dirty="0">
                <a:solidFill>
                  <a:srgbClr val="FF0000"/>
                </a:solidFill>
              </a:rPr>
              <a:t>, SKT</a:t>
            </a:r>
            <a:r>
              <a:rPr lang="ko-KR" altLang="en-US" sz="800" dirty="0">
                <a:solidFill>
                  <a:srgbClr val="FF0000"/>
                </a:solidFill>
              </a:rPr>
              <a:t>는 법인사업자만 </a:t>
            </a:r>
            <a:r>
              <a:rPr lang="ko-KR" altLang="en-US" sz="800" dirty="0" smtClean="0">
                <a:solidFill>
                  <a:srgbClr val="FF0000"/>
                </a:solidFill>
              </a:rPr>
              <a:t>가능</a:t>
            </a:r>
            <a:r>
              <a:rPr lang="en-US" altLang="ko-KR" sz="800" dirty="0" smtClean="0">
                <a:solidFill>
                  <a:srgbClr val="FF0000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800" b="1" dirty="0" err="1">
                <a:solidFill>
                  <a:srgbClr val="FF0000"/>
                </a:solidFill>
              </a:rPr>
              <a:t>웹툰</a:t>
            </a:r>
            <a:r>
              <a:rPr lang="ko-KR" altLang="en-US" sz="800" b="1" dirty="0">
                <a:solidFill>
                  <a:srgbClr val="FF0000"/>
                </a:solidFill>
              </a:rPr>
              <a:t> </a:t>
            </a:r>
            <a:r>
              <a:rPr lang="en-US" altLang="ko-KR" sz="800" b="1" dirty="0">
                <a:solidFill>
                  <a:srgbClr val="FF0000"/>
                </a:solidFill>
              </a:rPr>
              <a:t>- </a:t>
            </a:r>
            <a:r>
              <a:rPr lang="ko-KR" altLang="en-US" sz="800" b="1" dirty="0">
                <a:solidFill>
                  <a:srgbClr val="FF0000"/>
                </a:solidFill>
              </a:rPr>
              <a:t>가이드라인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 err="1">
                <a:solidFill>
                  <a:srgbClr val="FF0000"/>
                </a:solidFill>
              </a:rPr>
              <a:t>웹툰가맹점</a:t>
            </a:r>
            <a:r>
              <a:rPr lang="ko-KR" altLang="en-US" sz="800" b="1" dirty="0">
                <a:solidFill>
                  <a:srgbClr val="FF0000"/>
                </a:solidFill>
              </a:rPr>
              <a:t> 확인 사항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본인확인서비스신청서 사본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법인등기부등본</a:t>
            </a:r>
          </a:p>
          <a:p>
            <a:pPr>
              <a:lnSpc>
                <a:spcPct val="150000"/>
              </a:lnSpc>
            </a:pPr>
            <a:r>
              <a:rPr lang="ko-KR" altLang="en-US" sz="800" b="1" dirty="0" err="1" smtClean="0">
                <a:solidFill>
                  <a:srgbClr val="FF0000"/>
                </a:solidFill>
              </a:rPr>
              <a:t>웹하드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800" b="1" dirty="0">
                <a:solidFill>
                  <a:srgbClr val="FF0000"/>
                </a:solidFill>
              </a:rPr>
              <a:t>- </a:t>
            </a:r>
            <a:r>
              <a:rPr lang="ko-KR" altLang="en-US" sz="800" b="1" dirty="0">
                <a:solidFill>
                  <a:srgbClr val="FF0000"/>
                </a:solidFill>
              </a:rPr>
              <a:t>가이드라인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본인인증계약서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법인등기부등본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특수한 유형의 부가통신사업자등록증</a:t>
            </a:r>
            <a:endParaRPr lang="ko-KR" altLang="en-US" sz="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800" b="1" dirty="0" err="1">
                <a:solidFill>
                  <a:srgbClr val="FF0000"/>
                </a:solidFill>
              </a:rPr>
              <a:t>웹소설</a:t>
            </a:r>
            <a:r>
              <a:rPr lang="ko-KR" altLang="en-US" sz="800" b="1" dirty="0">
                <a:solidFill>
                  <a:srgbClr val="FF0000"/>
                </a:solidFill>
              </a:rPr>
              <a:t> </a:t>
            </a:r>
            <a:r>
              <a:rPr lang="en-US" altLang="ko-KR" sz="800" b="1" dirty="0">
                <a:solidFill>
                  <a:srgbClr val="FF0000"/>
                </a:solidFill>
              </a:rPr>
              <a:t>- </a:t>
            </a:r>
            <a:r>
              <a:rPr lang="ko-KR" altLang="en-US" sz="800" b="1" dirty="0">
                <a:solidFill>
                  <a:srgbClr val="FF0000"/>
                </a:solidFill>
              </a:rPr>
              <a:t>가이드라인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본인인증계약서</a:t>
            </a:r>
          </a:p>
          <a:p>
            <a:pPr>
              <a:lnSpc>
                <a:spcPct val="150000"/>
              </a:lnSpc>
            </a:pPr>
            <a:r>
              <a:rPr lang="ko-KR" altLang="en-US" sz="800" b="1" dirty="0" smtClean="0">
                <a:solidFill>
                  <a:srgbClr val="FF0000"/>
                </a:solidFill>
              </a:rPr>
              <a:t>미팅</a:t>
            </a:r>
            <a:r>
              <a:rPr lang="en-US" altLang="ko-KR" sz="800" b="1" dirty="0">
                <a:solidFill>
                  <a:srgbClr val="FF0000"/>
                </a:solidFill>
              </a:rPr>
              <a:t>/</a:t>
            </a:r>
            <a:r>
              <a:rPr lang="ko-KR" altLang="en-US" sz="800" b="1" dirty="0">
                <a:solidFill>
                  <a:srgbClr val="FF0000"/>
                </a:solidFill>
              </a:rPr>
              <a:t>채팅 </a:t>
            </a:r>
            <a:r>
              <a:rPr lang="en-US" altLang="ko-KR" sz="800" b="1" dirty="0">
                <a:solidFill>
                  <a:srgbClr val="FF0000"/>
                </a:solidFill>
              </a:rPr>
              <a:t>- </a:t>
            </a:r>
            <a:r>
              <a:rPr lang="ko-KR" altLang="en-US" sz="800" b="1" dirty="0">
                <a:solidFill>
                  <a:srgbClr val="FF0000"/>
                </a:solidFill>
              </a:rPr>
              <a:t>가이드라인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본인인증계약서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(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단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, SKT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는 불가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)</a:t>
            </a:r>
            <a:endParaRPr lang="ko-KR" altLang="en-US" sz="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29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3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/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메인페이지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12428" y="6292428"/>
            <a:ext cx="777686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  <a:ea typeface="나눔고딕" panose="020D0604000000000000" pitchFamily="50" charset="-127"/>
              </a:rPr>
              <a:t>※ </a:t>
            </a:r>
            <a:r>
              <a:rPr lang="ko-KR" altLang="en-US" sz="1000" dirty="0" err="1">
                <a:solidFill>
                  <a:srgbClr val="FF0000"/>
                </a:solidFill>
              </a:rPr>
              <a:t>메인페이지</a:t>
            </a:r>
            <a:r>
              <a:rPr lang="ko-KR" altLang="en-US" sz="1000" dirty="0">
                <a:solidFill>
                  <a:srgbClr val="FF0000"/>
                </a:solidFill>
              </a:rPr>
              <a:t> 첨부 </a:t>
            </a:r>
            <a:r>
              <a:rPr lang="en-US" altLang="ko-KR" sz="1000" dirty="0">
                <a:solidFill>
                  <a:srgbClr val="FF0000"/>
                </a:solidFill>
              </a:rPr>
              <a:t>-</a:t>
            </a:r>
            <a:r>
              <a:rPr lang="ko-KR" altLang="en-US" sz="1000" dirty="0">
                <a:solidFill>
                  <a:srgbClr val="FF0000"/>
                </a:solidFill>
              </a:rPr>
              <a:t> 사이트 하단 사업자 정보 필수 </a:t>
            </a:r>
            <a:r>
              <a:rPr lang="en-US" altLang="ko-KR" sz="1000" dirty="0">
                <a:solidFill>
                  <a:srgbClr val="FF0000"/>
                </a:solidFill>
              </a:rPr>
              <a:t>(</a:t>
            </a:r>
            <a:r>
              <a:rPr lang="ko-KR" altLang="en-US" sz="1000" dirty="0" err="1">
                <a:solidFill>
                  <a:srgbClr val="FF0000"/>
                </a:solidFill>
              </a:rPr>
              <a:t>사업자명</a:t>
            </a:r>
            <a:r>
              <a:rPr lang="en-US" altLang="ko-KR" sz="1000" dirty="0">
                <a:solidFill>
                  <a:srgbClr val="FF0000"/>
                </a:solidFill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</a:rPr>
              <a:t>사업자등록번호</a:t>
            </a:r>
            <a:r>
              <a:rPr lang="en-US" altLang="ko-KR" sz="1000" dirty="0">
                <a:solidFill>
                  <a:srgbClr val="FF0000"/>
                </a:solidFill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</a:rPr>
              <a:t>주소</a:t>
            </a:r>
            <a:r>
              <a:rPr lang="en-US" altLang="ko-KR" sz="1000" dirty="0">
                <a:solidFill>
                  <a:srgbClr val="FF0000"/>
                </a:solidFill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</a:rPr>
              <a:t>대표자명</a:t>
            </a:r>
            <a:r>
              <a:rPr lang="en-US" altLang="ko-KR" sz="1000" dirty="0">
                <a:solidFill>
                  <a:srgbClr val="FF0000"/>
                </a:solidFill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</a:rPr>
              <a:t>고객센터번호</a:t>
            </a:r>
            <a:r>
              <a:rPr lang="en-US" altLang="ko-KR" sz="1000" dirty="0">
                <a:solidFill>
                  <a:srgbClr val="FF0000"/>
                </a:solidFill>
              </a:rPr>
              <a:t>(</a:t>
            </a:r>
            <a:r>
              <a:rPr lang="ko-KR" altLang="en-US" sz="1000" dirty="0">
                <a:solidFill>
                  <a:srgbClr val="FF0000"/>
                </a:solidFill>
              </a:rPr>
              <a:t>휴대폰번호 불가</a:t>
            </a:r>
            <a:r>
              <a:rPr lang="en-US" altLang="ko-KR" sz="1000" dirty="0">
                <a:solidFill>
                  <a:srgbClr val="FF0000"/>
                </a:solidFill>
              </a:rPr>
              <a:t>))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496122" y="1571105"/>
            <a:ext cx="8151754" cy="4660116"/>
            <a:chOff x="496122" y="1571105"/>
            <a:chExt cx="8151754" cy="4660116"/>
          </a:xfrm>
        </p:grpSpPr>
        <p:grpSp>
          <p:nvGrpSpPr>
            <p:cNvPr id="8" name="그룹 7"/>
            <p:cNvGrpSpPr/>
            <p:nvPr/>
          </p:nvGrpSpPr>
          <p:grpSpPr>
            <a:xfrm>
              <a:off x="2219498" y="1571105"/>
              <a:ext cx="4705003" cy="4660116"/>
              <a:chOff x="1570586" y="1571105"/>
              <a:chExt cx="6374851" cy="5821195"/>
            </a:xfrm>
          </p:grpSpPr>
          <p:pic>
            <p:nvPicPr>
              <p:cNvPr id="14" name="그림 1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70586" y="1571105"/>
                <a:ext cx="6374851" cy="4601106"/>
              </a:xfrm>
              <a:prstGeom prst="rect">
                <a:avLst/>
              </a:prstGeom>
            </p:spPr>
          </p:pic>
          <p:pic>
            <p:nvPicPr>
              <p:cNvPr id="15" name="그림 14"/>
              <p:cNvPicPr>
                <a:picLocks noChangeAspect="1"/>
              </p:cNvPicPr>
              <p:nvPr/>
            </p:nvPicPr>
            <p:blipFill rotWithShape="1">
              <a:blip r:embed="rId3"/>
              <a:srcRect b="1945"/>
              <a:stretch/>
            </p:blipFill>
            <p:spPr>
              <a:xfrm>
                <a:off x="1681755" y="4596939"/>
                <a:ext cx="5769420" cy="2795361"/>
              </a:xfrm>
              <a:prstGeom prst="rect">
                <a:avLst/>
              </a:prstGeom>
            </p:spPr>
          </p:pic>
        </p:grp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6122" y="3322933"/>
              <a:ext cx="8151754" cy="1377953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13" name="직사각형 12"/>
            <p:cNvSpPr/>
            <p:nvPr/>
          </p:nvSpPr>
          <p:spPr>
            <a:xfrm>
              <a:off x="521061" y="3737589"/>
              <a:ext cx="3469048" cy="55177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8346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4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/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로그인 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 회원가입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412428" y="62924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>
                <a:solidFill>
                  <a:srgbClr val="FF0000"/>
                </a:solidFill>
              </a:rPr>
              <a:t>회원가입</a:t>
            </a:r>
            <a:r>
              <a:rPr lang="en-US" altLang="ko-KR" sz="1000" dirty="0">
                <a:solidFill>
                  <a:srgbClr val="FF0000"/>
                </a:solidFill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</a:rPr>
              <a:t>이용약관</a:t>
            </a:r>
            <a:r>
              <a:rPr lang="en-US" altLang="ko-KR" sz="1000" dirty="0">
                <a:solidFill>
                  <a:srgbClr val="FF0000"/>
                </a:solidFill>
              </a:rPr>
              <a:t>/</a:t>
            </a:r>
            <a:r>
              <a:rPr lang="ko-KR" altLang="en-US" sz="1000" dirty="0">
                <a:solidFill>
                  <a:srgbClr val="FF0000"/>
                </a:solidFill>
              </a:rPr>
              <a:t>개인정보 </a:t>
            </a:r>
            <a:r>
              <a:rPr lang="ko-KR" altLang="en-US" sz="1000" dirty="0" smtClean="0">
                <a:solidFill>
                  <a:srgbClr val="FF0000"/>
                </a:solidFill>
              </a:rPr>
              <a:t>취급 약관 </a:t>
            </a:r>
            <a:r>
              <a:rPr lang="ko-KR" altLang="en-US" sz="1000" dirty="0">
                <a:solidFill>
                  <a:srgbClr val="FF0000"/>
                </a:solidFill>
              </a:rPr>
              <a:t>등 </a:t>
            </a:r>
            <a:r>
              <a:rPr lang="ko-KR" altLang="en-US" sz="1000" dirty="0" smtClean="0">
                <a:solidFill>
                  <a:srgbClr val="FF0000"/>
                </a:solidFill>
              </a:rPr>
              <a:t>필수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2010693" y="1662145"/>
            <a:ext cx="4963686" cy="4507868"/>
            <a:chOff x="2060569" y="1584535"/>
            <a:chExt cx="4822368" cy="4359065"/>
          </a:xfrm>
        </p:grpSpPr>
        <p:pic>
          <p:nvPicPr>
            <p:cNvPr id="11" name="그림 10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0569" y="1584535"/>
              <a:ext cx="4822368" cy="4359065"/>
            </a:xfrm>
            <a:prstGeom prst="rect">
              <a:avLst/>
            </a:prstGeom>
          </p:spPr>
        </p:pic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3"/>
            <a:srcRect r="16211" b="13019"/>
            <a:stretch/>
          </p:blipFill>
          <p:spPr>
            <a:xfrm>
              <a:off x="2258001" y="1727356"/>
              <a:ext cx="3176865" cy="172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559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5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/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자동결제 프로세스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4" name="직사각형 13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412428" y="62924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000">
                <a:solidFill>
                  <a:srgbClr val="FF0000"/>
                </a:solidFill>
                <a:ea typeface="맑은 고딕"/>
              </a:rPr>
              <a:t>※ </a:t>
            </a:r>
            <a:r>
              <a:rPr lang="ko-KR" altLang="en-US" sz="1000">
                <a:solidFill>
                  <a:srgbClr val="FF0000"/>
                </a:solidFill>
              </a:rPr>
              <a:t>붉은색 모두 </a:t>
            </a:r>
            <a:r>
              <a:rPr kumimoji="1" lang="ko-KR" altLang="en-US" sz="1000">
                <a:solidFill>
                  <a:srgbClr val="FF0000"/>
                </a:solidFill>
              </a:rPr>
              <a:t>작성</a:t>
            </a:r>
            <a:r>
              <a:rPr lang="ko-KR" altLang="en-US" sz="1000">
                <a:solidFill>
                  <a:srgbClr val="FF0000"/>
                </a:solidFill>
              </a:rPr>
              <a:t> </a:t>
            </a:r>
            <a:r>
              <a:rPr lang="en-US" altLang="ko-KR" sz="1000">
                <a:solidFill>
                  <a:srgbClr val="FF0000"/>
                </a:solidFill>
              </a:rPr>
              <a:t>– </a:t>
            </a:r>
            <a:r>
              <a:rPr lang="ko-KR" altLang="en-US" sz="1000">
                <a:solidFill>
                  <a:srgbClr val="FF0000"/>
                </a:solidFill>
              </a:rPr>
              <a:t>마이페이지 內 자동결제 해지 메뉴 불가 </a:t>
            </a:r>
            <a:r>
              <a:rPr lang="en-US" altLang="ko-KR" sz="1000">
                <a:solidFill>
                  <a:srgbClr val="FF0000"/>
                </a:solidFill>
              </a:rPr>
              <a:t>/ </a:t>
            </a:r>
            <a:r>
              <a:rPr lang="ko-KR" altLang="en-US" sz="1000">
                <a:solidFill>
                  <a:srgbClr val="FF0000"/>
                </a:solidFill>
              </a:rPr>
              <a:t>별도의 메뉴 구성 필수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28" name="Group 132"/>
          <p:cNvGraphicFramePr>
            <a:graphicFrameLocks noGrp="1"/>
          </p:cNvGraphicFramePr>
          <p:nvPr>
            <p:extLst/>
          </p:nvPr>
        </p:nvGraphicFramePr>
        <p:xfrm>
          <a:off x="5318318" y="1574949"/>
          <a:ext cx="3419475" cy="1260616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109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488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매월 </a:t>
                      </a:r>
                      <a:r>
                        <a:rPr kumimoji="0" lang="ko-KR" altLang="en-US" sz="900" b="0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정기결제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내용 필수</a:t>
                      </a:r>
                      <a:endParaRPr kumimoji="0" lang="ko-KR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1" name="그림 10" descr="화면 캡처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950" y="2925731"/>
            <a:ext cx="2845852" cy="2337096"/>
          </a:xfrm>
          <a:prstGeom prst="rect">
            <a:avLst/>
          </a:prstGeom>
        </p:spPr>
      </p:pic>
      <p:grpSp>
        <p:nvGrpSpPr>
          <p:cNvPr id="2" name="그룹 1"/>
          <p:cNvGrpSpPr/>
          <p:nvPr/>
        </p:nvGrpSpPr>
        <p:grpSpPr>
          <a:xfrm>
            <a:off x="431308" y="1574949"/>
            <a:ext cx="4887010" cy="3708266"/>
            <a:chOff x="431308" y="1574949"/>
            <a:chExt cx="4887010" cy="3708266"/>
          </a:xfrm>
        </p:grpSpPr>
        <p:pic>
          <p:nvPicPr>
            <p:cNvPr id="10" name="그림 9" descr="화면 캡처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308" y="1574949"/>
              <a:ext cx="4887010" cy="3708266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5"/>
            <a:srcRect r="16211" b="13019"/>
            <a:stretch/>
          </p:blipFill>
          <p:spPr>
            <a:xfrm>
              <a:off x="692360" y="1749006"/>
              <a:ext cx="3284568" cy="1784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08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6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690129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표준결제창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0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663915"/>
              </p:ext>
            </p:extLst>
          </p:nvPr>
        </p:nvGraphicFramePr>
        <p:xfrm>
          <a:off x="5292080" y="1824030"/>
          <a:ext cx="3419475" cy="1417781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휴대폰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결제 페이지 필수 연동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1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427" y="1628800"/>
            <a:ext cx="2392540" cy="396044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547" y="1611216"/>
            <a:ext cx="2478218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15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7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/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회원탈퇴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12428" y="6292428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 smtClean="0">
                <a:solidFill>
                  <a:srgbClr val="FF0000"/>
                </a:solidFill>
              </a:rPr>
              <a:t>결제 취소 및 환불 화면 첨부 </a:t>
            </a:r>
            <a:r>
              <a:rPr lang="en-US" altLang="ko-KR" sz="1000" dirty="0">
                <a:solidFill>
                  <a:srgbClr val="FF0000"/>
                </a:solidFill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</a:rPr>
              <a:t>없을 경우 빈 공란</a:t>
            </a:r>
          </a:p>
          <a:p>
            <a:endParaRPr lang="ko-KR" altLang="en-US" sz="1000" dirty="0">
              <a:solidFill>
                <a:srgbClr val="FF0000"/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683568" y="1570496"/>
            <a:ext cx="5290192" cy="4521907"/>
            <a:chOff x="683568" y="1570496"/>
            <a:chExt cx="5290192" cy="4521907"/>
          </a:xfrm>
        </p:grpSpPr>
        <p:pic>
          <p:nvPicPr>
            <p:cNvPr id="29" name="그림 28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1570496"/>
              <a:ext cx="5290192" cy="4521907"/>
            </a:xfrm>
            <a:prstGeom prst="rect">
              <a:avLst/>
            </a:prstGeom>
          </p:spPr>
        </p:pic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7584" y="1772816"/>
              <a:ext cx="3638947" cy="1157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7405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8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/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자동결제 취소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12428" y="62924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 smtClean="0">
                <a:solidFill>
                  <a:srgbClr val="FF0000"/>
                </a:solidFill>
              </a:rPr>
              <a:t>결제 취소 및 환불 화면 첨부 </a:t>
            </a:r>
            <a:r>
              <a:rPr lang="en-US" altLang="ko-KR" sz="1000" dirty="0" smtClean="0">
                <a:solidFill>
                  <a:srgbClr val="FF0000"/>
                </a:solidFill>
              </a:rPr>
              <a:t>: </a:t>
            </a:r>
            <a:r>
              <a:rPr lang="ko-KR" altLang="en-US" sz="1000" dirty="0" smtClean="0">
                <a:solidFill>
                  <a:srgbClr val="FF0000"/>
                </a:solidFill>
              </a:rPr>
              <a:t>없을 경우 빈 공란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611560" y="1640407"/>
            <a:ext cx="5532501" cy="4478126"/>
            <a:chOff x="611560" y="1640407"/>
            <a:chExt cx="5532501" cy="4478126"/>
          </a:xfrm>
        </p:grpSpPr>
        <p:pic>
          <p:nvPicPr>
            <p:cNvPr id="5" name="그림 4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60" y="1640407"/>
              <a:ext cx="5532501" cy="4478126"/>
            </a:xfrm>
            <a:prstGeom prst="rect">
              <a:avLst/>
            </a:prstGeom>
          </p:spPr>
        </p:pic>
        <p:pic>
          <p:nvPicPr>
            <p:cNvPr id="10" name="그림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3624" y="1720064"/>
              <a:ext cx="3638947" cy="1157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8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9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/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환불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취소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(1/2)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21951" y="6123620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solidFill>
                  <a:srgbClr val="FF0000"/>
                </a:solidFill>
              </a:rPr>
              <a:t>※</a:t>
            </a:r>
            <a:r>
              <a:rPr lang="en-US" altLang="ko-KR" sz="1000" dirty="0" smtClean="0">
                <a:solidFill>
                  <a:srgbClr val="FF0000"/>
                </a:solidFill>
              </a:rPr>
              <a:t>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휴대폰 결제</a:t>
            </a:r>
            <a:r>
              <a:rPr lang="en-US" altLang="ko-KR" sz="1000" b="1" dirty="0" smtClean="0">
                <a:solidFill>
                  <a:srgbClr val="FF0000"/>
                </a:solidFill>
              </a:rPr>
              <a:t>(SKT)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의 경우 </a:t>
            </a:r>
            <a:r>
              <a:rPr lang="ko-KR" altLang="en-US" sz="1000" b="1" dirty="0" err="1" smtClean="0">
                <a:solidFill>
                  <a:srgbClr val="FF0000"/>
                </a:solidFill>
              </a:rPr>
              <a:t>환불규정에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000" b="1" dirty="0" err="1" smtClean="0">
                <a:solidFill>
                  <a:srgbClr val="FF0000"/>
                </a:solidFill>
              </a:rPr>
              <a:t>당월결제</a:t>
            </a:r>
            <a:r>
              <a:rPr lang="en-US" altLang="ko-KR" sz="10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시 </a:t>
            </a:r>
            <a:r>
              <a:rPr lang="ko-KR" altLang="en-US" sz="1000" b="1" dirty="0" err="1" smtClean="0">
                <a:solidFill>
                  <a:srgbClr val="FF0000"/>
                </a:solidFill>
              </a:rPr>
              <a:t>당월취소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 및 결제자 본인계좌로만 환불 된다는 내용 필수 고지</a:t>
            </a:r>
            <a:endParaRPr lang="en-US" altLang="ko-KR" sz="1000" b="1" dirty="0" smtClean="0">
              <a:solidFill>
                <a:srgbClr val="FF0000"/>
              </a:solidFill>
            </a:endParaRPr>
          </a:p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>
                <a:solidFill>
                  <a:srgbClr val="FF0000"/>
                </a:solidFill>
              </a:rPr>
              <a:t>결제 취소 및 환불 화면 </a:t>
            </a:r>
            <a:r>
              <a:rPr lang="ko-KR" altLang="en-US" sz="1000" dirty="0" smtClean="0">
                <a:solidFill>
                  <a:srgbClr val="FF0000"/>
                </a:solidFill>
              </a:rPr>
              <a:t>첨부</a:t>
            </a:r>
            <a:endParaRPr lang="en-US" altLang="ko-KR" sz="1000" dirty="0">
              <a:solidFill>
                <a:srgbClr val="FF0000"/>
              </a:solidFill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548679" y="1628800"/>
            <a:ext cx="7898056" cy="4223811"/>
            <a:chOff x="548679" y="1628800"/>
            <a:chExt cx="7898056" cy="4223811"/>
          </a:xfrm>
        </p:grpSpPr>
        <p:pic>
          <p:nvPicPr>
            <p:cNvPr id="11" name="그림 10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679" y="1628800"/>
              <a:ext cx="7898056" cy="4223811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3"/>
            <a:srcRect r="16211" b="13019"/>
            <a:stretch/>
          </p:blipFill>
          <p:spPr>
            <a:xfrm>
              <a:off x="755576" y="1758536"/>
              <a:ext cx="3240360" cy="17588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755576" y="2276872"/>
              <a:ext cx="3168352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ko-KR" altLang="en-US" sz="105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헥토파이낸셜에 일대일 문의하는 게시판입니다</a:t>
              </a:r>
              <a:r>
                <a:rPr lang="en-US" altLang="ko-KR" sz="105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.</a:t>
              </a:r>
              <a:endParaRPr lang="ko-KR" altLang="en-US" sz="105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459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</TotalTime>
  <Words>402</Words>
  <Application>Microsoft Office PowerPoint</Application>
  <PresentationFormat>화면 슬라이드 쇼(4:3)</PresentationFormat>
  <Paragraphs>124</Paragraphs>
  <Slides>10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6" baseType="lpstr">
      <vt:lpstr>나눔고딕</vt:lpstr>
      <vt:lpstr>나눔고딕 ExtraBold</vt:lpstr>
      <vt:lpstr>맑은 고딕</vt:lpstr>
      <vt:lpstr>Arial</vt:lpstr>
      <vt:lpstr>Tahoma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결제수단별 정책서</dc:title>
  <dc:creator>손연준</dc:creator>
  <cp:lastModifiedBy>김나영-EPC</cp:lastModifiedBy>
  <cp:revision>205</cp:revision>
  <cp:lastPrinted>2019-04-29T01:49:41Z</cp:lastPrinted>
  <dcterms:created xsi:type="dcterms:W3CDTF">2018-06-26T01:13:44Z</dcterms:created>
  <dcterms:modified xsi:type="dcterms:W3CDTF">2022-09-05T02:08:42Z</dcterms:modified>
</cp:coreProperties>
</file>