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60" r:id="rId2"/>
    <p:sldId id="256" r:id="rId3"/>
    <p:sldId id="257" r:id="rId4"/>
    <p:sldId id="258" r:id="rId5"/>
    <p:sldId id="259" r:id="rId6"/>
    <p:sldId id="271" r:id="rId7"/>
    <p:sldId id="298" r:id="rId8"/>
    <p:sldId id="299" r:id="rId9"/>
    <p:sldId id="301" r:id="rId10"/>
    <p:sldId id="302" r:id="rId11"/>
    <p:sldId id="303" r:id="rId12"/>
    <p:sldId id="297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84A"/>
    <a:srgbClr val="3C7DAD"/>
    <a:srgbClr val="363636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7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7A502-53ED-45B2-9D3C-15A01C6A0AC4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AD48D-2DF5-4E3B-92C1-A16E32FACAE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1006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AD48D-2DF5-4E3B-92C1-A16E32FACAE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459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56023586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94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0977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40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34340789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455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157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4736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1951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103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직사각형 5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0751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443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823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F36C3-57F7-440B-BA02-D7384B71A346}" type="datetimeFigureOut">
              <a:rPr lang="ko-KR" altLang="en-US" smtClean="0"/>
              <a:t>2024-04-12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27" name="Picture 3" descr="CI_기본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237312"/>
            <a:ext cx="12096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79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47664" y="2199506"/>
            <a:ext cx="60118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latinLnBrk="1" hangingPunct="1">
              <a:defRPr/>
            </a:pPr>
            <a:r>
              <a:rPr lang="ko-KR" altLang="en-US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HY헤드라인M" pitchFamily="18" charset="-127"/>
                <a:ea typeface="HY헤드라인M" pitchFamily="18" charset="-127"/>
              </a:rPr>
              <a:t>결제 프로세스 정의서</a:t>
            </a:r>
          </a:p>
        </p:txBody>
      </p:sp>
      <p:sp>
        <p:nvSpPr>
          <p:cNvPr id="3" name="Text Box 43"/>
          <p:cNvSpPr txBox="1">
            <a:spLocks noChangeArrowheads="1"/>
          </p:cNvSpPr>
          <p:nvPr/>
        </p:nvSpPr>
        <p:spPr bwMode="auto">
          <a:xfrm>
            <a:off x="1658789" y="3471094"/>
            <a:ext cx="5789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1pPr>
            <a:lvl2pPr marL="742950" indent="-28575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2pPr>
            <a:lvl3pPr marL="11430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3pPr>
            <a:lvl4pPr marL="16002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4pPr>
            <a:lvl5pPr marL="20574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9pPr>
          </a:lstStyle>
          <a:p>
            <a:pPr algn="ctr" eaLnBrk="1" latinLnBrk="1" hangingPunct="1"/>
            <a:r>
              <a:rPr lang="ko-KR" altLang="en-US" sz="2400" dirty="0">
                <a:ea typeface="굴림" charset="-127"/>
              </a:rPr>
              <a:t>페이레터㈜ </a:t>
            </a:r>
            <a:r>
              <a:rPr lang="en-US" altLang="ko-KR" sz="2400" dirty="0">
                <a:ea typeface="굴림" charset="-127"/>
              </a:rPr>
              <a:t>– </a:t>
            </a:r>
            <a:r>
              <a:rPr lang="en-US" altLang="ko-KR" sz="2400" dirty="0" smtClean="0">
                <a:ea typeface="굴림" charset="-127"/>
              </a:rPr>
              <a:t>(</a:t>
            </a:r>
            <a:r>
              <a:rPr lang="ko-KR" altLang="en-US" sz="2400" dirty="0" err="1" smtClean="0">
                <a:solidFill>
                  <a:srgbClr val="FF0000"/>
                </a:solidFill>
                <a:ea typeface="굴림" charset="-127"/>
              </a:rPr>
              <a:t>가맹점명</a:t>
            </a:r>
            <a:r>
              <a:rPr lang="en-US" altLang="ko-KR" sz="2400" dirty="0" smtClean="0">
                <a:ea typeface="굴림" charset="-127"/>
              </a:rPr>
              <a:t>)</a:t>
            </a:r>
            <a:r>
              <a:rPr lang="en-US" altLang="ko-KR" sz="2400" b="0" dirty="0" smtClean="0">
                <a:ea typeface="굴림" charset="-127"/>
              </a:rPr>
              <a:t> </a:t>
            </a:r>
            <a:endParaRPr lang="en-US" altLang="ko-KR" sz="2400" b="0" dirty="0"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4669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516216" y="646566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 smtClean="0"/>
              <a:t>환불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취소</a:t>
            </a:r>
            <a:r>
              <a:rPr lang="en-US" altLang="ko-KR" sz="1100" dirty="0" smtClean="0"/>
              <a:t>(1/2)</a:t>
            </a:r>
            <a:endParaRPr lang="ko-KR" alt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결제 취소 및 환불 화면 첨부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: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없을 경우 빈 공란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42" y="1196752"/>
            <a:ext cx="7099890" cy="49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5458956" y="1522502"/>
            <a:ext cx="581685" cy="282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164614" y="129424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①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611355" y="3409466"/>
            <a:ext cx="1408917" cy="4515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334300" y="313167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②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234820" y="3485283"/>
            <a:ext cx="1246996" cy="4515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977889" y="326592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③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9691" y="1871940"/>
            <a:ext cx="7103641" cy="34778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/>
              <a:t>일대일 문의하기</a:t>
            </a:r>
            <a:endParaRPr lang="en-US" altLang="ko-KR" sz="1200" b="1" dirty="0" smtClean="0"/>
          </a:p>
          <a:p>
            <a:endParaRPr lang="en-US" altLang="ko-KR" sz="1000" b="1" dirty="0"/>
          </a:p>
          <a:p>
            <a:r>
              <a:rPr lang="ko-KR" altLang="en-US" sz="1000" b="1" dirty="0" smtClean="0"/>
              <a:t>페이레터에 일대일 문의하는 게시판입니다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/>
          </a:p>
          <a:p>
            <a:r>
              <a:rPr lang="ko-KR" altLang="en-US" sz="1000" b="1" dirty="0" smtClean="0"/>
              <a:t>                                       등록된 일대일 문의사항이 없습니다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ko-KR" altLang="en-US" sz="1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964893" y="2577114"/>
            <a:ext cx="5350920" cy="2539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/>
              <a:t>번호                                  제목                           작성일               답변여부</a:t>
            </a:r>
            <a:endParaRPr lang="ko-KR" altLang="en-US" sz="1050" b="1" dirty="0"/>
          </a:p>
        </p:txBody>
      </p:sp>
      <p:grpSp>
        <p:nvGrpSpPr>
          <p:cNvPr id="12" name="그룹 11"/>
          <p:cNvGrpSpPr/>
          <p:nvPr/>
        </p:nvGrpSpPr>
        <p:grpSpPr>
          <a:xfrm>
            <a:off x="6457884" y="1895635"/>
            <a:ext cx="1485448" cy="3139321"/>
            <a:chOff x="6457884" y="1895635"/>
            <a:chExt cx="1485448" cy="3139321"/>
          </a:xfrm>
        </p:grpSpPr>
        <p:sp>
          <p:nvSpPr>
            <p:cNvPr id="21" name="TextBox 20"/>
            <p:cNvSpPr txBox="1"/>
            <p:nvPr/>
          </p:nvSpPr>
          <p:spPr>
            <a:xfrm>
              <a:off x="6457884" y="1895635"/>
              <a:ext cx="1485448" cy="31393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고객센터</a:t>
              </a:r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675169" y="2273479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공지사</a:t>
              </a:r>
              <a:r>
                <a:rPr lang="ko-KR" altLang="en-US" sz="900" dirty="0">
                  <a:solidFill>
                    <a:schemeClr val="tx1"/>
                  </a:solidFill>
                </a:rPr>
                <a:t>항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6675169" y="2572232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err="1" smtClean="0">
                  <a:solidFill>
                    <a:schemeClr val="tx1"/>
                  </a:solidFill>
                </a:rPr>
                <a:t>자주묻는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질문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6675169" y="2870985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일대일 문의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6675169" y="3169738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제안하기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6675169" y="3468490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장애신</a:t>
              </a:r>
              <a:r>
                <a:rPr lang="ko-KR" altLang="en-US" sz="900" dirty="0">
                  <a:solidFill>
                    <a:schemeClr val="tx1"/>
                  </a:solidFill>
                </a:rPr>
                <a:t>고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8" name="직선 연결선 7"/>
          <p:cNvCxnSpPr/>
          <p:nvPr/>
        </p:nvCxnSpPr>
        <p:spPr>
          <a:xfrm>
            <a:off x="1020140" y="3221378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5283817" y="3437402"/>
            <a:ext cx="936104" cy="18466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 smtClean="0">
                <a:solidFill>
                  <a:schemeClr val="bg1"/>
                </a:solidFill>
              </a:rPr>
              <a:t>일대일 문의</a:t>
            </a:r>
            <a:endParaRPr lang="ko-KR" altLang="en-US" sz="900" b="1" dirty="0">
              <a:solidFill>
                <a:schemeClr val="bg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190973" y="3388661"/>
            <a:ext cx="1124840" cy="2644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962990" y="316599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②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02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516216" y="646566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 smtClean="0"/>
              <a:t>환불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취소</a:t>
            </a:r>
            <a:r>
              <a:rPr lang="en-US" altLang="ko-KR" sz="1100" dirty="0" smtClean="0"/>
              <a:t>(2/2)</a:t>
            </a:r>
            <a:endParaRPr lang="ko-KR" alt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결제 취소 및 환불 화면 첨부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: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없을 경우 빈 공란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42" y="1196752"/>
            <a:ext cx="7099890" cy="49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1619671" y="2708920"/>
            <a:ext cx="2232249" cy="23762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348190" y="248360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④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1895635"/>
            <a:ext cx="7103641" cy="42780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/>
              <a:t>일대일 문의하기</a:t>
            </a:r>
            <a:endParaRPr lang="en-US" altLang="ko-KR" sz="1200" b="1" dirty="0" smtClean="0"/>
          </a:p>
          <a:p>
            <a:endParaRPr lang="en-US" altLang="ko-KR" sz="1000" b="1" dirty="0"/>
          </a:p>
          <a:p>
            <a:r>
              <a:rPr lang="ko-KR" altLang="en-US" sz="1000" b="1" dirty="0" smtClean="0"/>
              <a:t>페이레터에 일대일 문의하는 게시판입니다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r>
              <a:rPr lang="en-US" altLang="ko-KR" sz="1000" b="1" dirty="0" smtClean="0"/>
              <a:t>  </a:t>
            </a:r>
            <a:endParaRPr lang="en-US" altLang="ko-KR" sz="1000" b="1" dirty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r>
              <a:rPr lang="en-US" altLang="ko-KR" sz="1000" b="1" dirty="0" smtClean="0"/>
              <a:t>                      </a:t>
            </a:r>
            <a:r>
              <a:rPr lang="en-US" altLang="ko-KR" sz="900" b="1" dirty="0" smtClean="0"/>
              <a:t>10MB </a:t>
            </a:r>
            <a:r>
              <a:rPr lang="ko-KR" altLang="en-US" sz="900" b="1" dirty="0" smtClean="0"/>
              <a:t>이내의 이미 파일이나 </a:t>
            </a:r>
            <a:r>
              <a:rPr lang="en-US" altLang="ko-KR" sz="900" b="1" dirty="0" smtClean="0"/>
              <a:t>ZIP</a:t>
            </a:r>
            <a:r>
              <a:rPr lang="ko-KR" altLang="en-US" sz="900" b="1" dirty="0" smtClean="0"/>
              <a:t>형식의 압축파일만 업로드 가능합니다</a:t>
            </a:r>
            <a:r>
              <a:rPr lang="en-US" altLang="ko-KR" sz="900" b="1" dirty="0" smtClean="0"/>
              <a:t>.</a:t>
            </a:r>
            <a:endParaRPr lang="en-US" altLang="ko-KR" sz="1000" b="1" dirty="0" smtClean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ko-KR" altLang="en-US" sz="1000" b="1" dirty="0"/>
          </a:p>
        </p:txBody>
      </p:sp>
      <p:grpSp>
        <p:nvGrpSpPr>
          <p:cNvPr id="12" name="그룹 11"/>
          <p:cNvGrpSpPr/>
          <p:nvPr/>
        </p:nvGrpSpPr>
        <p:grpSpPr>
          <a:xfrm>
            <a:off x="6457884" y="1895635"/>
            <a:ext cx="1485448" cy="3139321"/>
            <a:chOff x="6457884" y="1895635"/>
            <a:chExt cx="1485448" cy="3139321"/>
          </a:xfrm>
        </p:grpSpPr>
        <p:sp>
          <p:nvSpPr>
            <p:cNvPr id="13" name="TextBox 12"/>
            <p:cNvSpPr txBox="1"/>
            <p:nvPr/>
          </p:nvSpPr>
          <p:spPr>
            <a:xfrm>
              <a:off x="6457884" y="1895635"/>
              <a:ext cx="1485448" cy="31393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고객센터</a:t>
              </a:r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6675169" y="2273479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공지사</a:t>
              </a:r>
              <a:r>
                <a:rPr lang="ko-KR" altLang="en-US" sz="900" dirty="0">
                  <a:solidFill>
                    <a:schemeClr val="tx1"/>
                  </a:solidFill>
                </a:rPr>
                <a:t>항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675169" y="2572232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err="1" smtClean="0">
                  <a:solidFill>
                    <a:schemeClr val="tx1"/>
                  </a:solidFill>
                </a:rPr>
                <a:t>자주묻는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질문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6675169" y="2870985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일대일 문의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6675169" y="3169738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제안하기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6675169" y="3468490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장애신</a:t>
              </a:r>
              <a:r>
                <a:rPr lang="ko-KR" altLang="en-US" sz="900" dirty="0">
                  <a:solidFill>
                    <a:schemeClr val="tx1"/>
                  </a:solidFill>
                </a:rPr>
                <a:t>고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22" name="직선 연결선 21"/>
          <p:cNvCxnSpPr/>
          <p:nvPr/>
        </p:nvCxnSpPr>
        <p:spPr>
          <a:xfrm>
            <a:off x="1008033" y="2592800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019919" y="2610052"/>
            <a:ext cx="748923" cy="313932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1100" b="1" dirty="0" smtClean="0"/>
              <a:t>제목</a:t>
            </a:r>
            <a:endParaRPr lang="en-US" altLang="ko-KR" sz="1100" b="1" dirty="0" smtClean="0"/>
          </a:p>
          <a:p>
            <a:pPr>
              <a:lnSpc>
                <a:spcPct val="200000"/>
              </a:lnSpc>
            </a:pPr>
            <a:r>
              <a:rPr lang="ko-KR" altLang="en-US" sz="1100" b="1" dirty="0" smtClean="0"/>
              <a:t>구분</a:t>
            </a:r>
            <a:endParaRPr lang="en-US" altLang="ko-KR" sz="1100" b="1" dirty="0" smtClean="0"/>
          </a:p>
          <a:p>
            <a:pPr>
              <a:lnSpc>
                <a:spcPct val="200000"/>
              </a:lnSpc>
            </a:pPr>
            <a:r>
              <a:rPr lang="ko-KR" altLang="en-US" sz="1100" b="1" dirty="0" smtClean="0"/>
              <a:t>문의내용</a:t>
            </a:r>
            <a:endParaRPr lang="en-US" altLang="ko-KR" sz="1100" b="1" dirty="0" smtClean="0"/>
          </a:p>
          <a:p>
            <a:pPr>
              <a:lnSpc>
                <a:spcPct val="200000"/>
              </a:lnSpc>
            </a:pPr>
            <a:endParaRPr lang="en-US" altLang="ko-KR" sz="1100" b="1" dirty="0"/>
          </a:p>
          <a:p>
            <a:pPr>
              <a:lnSpc>
                <a:spcPct val="200000"/>
              </a:lnSpc>
            </a:pPr>
            <a:endParaRPr lang="en-US" altLang="ko-KR" sz="1100" b="1" dirty="0" smtClean="0"/>
          </a:p>
          <a:p>
            <a:pPr>
              <a:lnSpc>
                <a:spcPct val="200000"/>
              </a:lnSpc>
            </a:pPr>
            <a:endParaRPr lang="en-US" altLang="ko-KR" sz="1100" b="1" dirty="0"/>
          </a:p>
          <a:p>
            <a:pPr>
              <a:lnSpc>
                <a:spcPct val="200000"/>
              </a:lnSpc>
            </a:pPr>
            <a:endParaRPr lang="en-US" altLang="ko-KR" sz="1100" b="1" dirty="0" smtClean="0"/>
          </a:p>
          <a:p>
            <a:pPr>
              <a:lnSpc>
                <a:spcPct val="200000"/>
              </a:lnSpc>
            </a:pPr>
            <a:r>
              <a:rPr lang="ko-KR" altLang="en-US" sz="1100" b="1" dirty="0" smtClean="0"/>
              <a:t>파일첨부</a:t>
            </a:r>
            <a:endParaRPr lang="en-US" altLang="ko-KR" sz="1100" b="1" dirty="0" smtClean="0"/>
          </a:p>
          <a:p>
            <a:pPr>
              <a:lnSpc>
                <a:spcPct val="200000"/>
              </a:lnSpc>
            </a:pPr>
            <a:endParaRPr lang="en-US" altLang="ko-KR" sz="1100" b="1" dirty="0"/>
          </a:p>
        </p:txBody>
      </p:sp>
      <p:cxnSp>
        <p:nvCxnSpPr>
          <p:cNvPr id="23" name="직선 연결선 22"/>
          <p:cNvCxnSpPr/>
          <p:nvPr/>
        </p:nvCxnSpPr>
        <p:spPr>
          <a:xfrm>
            <a:off x="1008033" y="2999922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1008033" y="3359962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1008033" y="5016146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/>
          <p:cNvSpPr/>
          <p:nvPr/>
        </p:nvSpPr>
        <p:spPr>
          <a:xfrm>
            <a:off x="1847508" y="2729395"/>
            <a:ext cx="4284476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3443300" y="5831190"/>
            <a:ext cx="936104" cy="18466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 smtClean="0">
                <a:solidFill>
                  <a:schemeClr val="bg1"/>
                </a:solidFill>
              </a:rPr>
              <a:t>일대일 문의</a:t>
            </a:r>
            <a:endParaRPr lang="ko-KR" altLang="en-US" sz="900" b="1" dirty="0">
              <a:solidFill>
                <a:schemeClr val="bg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847508" y="3071930"/>
            <a:ext cx="1595792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1847508" y="3431970"/>
            <a:ext cx="4284476" cy="1440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1847508" y="5102839"/>
            <a:ext cx="3276364" cy="18648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5284310" y="5104655"/>
            <a:ext cx="936104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 b="1" dirty="0" smtClean="0">
                <a:solidFill>
                  <a:schemeClr val="tx1"/>
                </a:solidFill>
              </a:rPr>
              <a:t>찾아보기</a:t>
            </a:r>
            <a:endParaRPr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79656" y="3026344"/>
            <a:ext cx="3257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smtClean="0"/>
              <a:t>▼</a:t>
            </a:r>
            <a:endParaRPr lang="ko-KR" altLang="en-US" sz="1050" dirty="0"/>
          </a:p>
        </p:txBody>
      </p:sp>
      <p:sp>
        <p:nvSpPr>
          <p:cNvPr id="33" name="TextBox 32"/>
          <p:cNvSpPr txBox="1"/>
          <p:nvPr/>
        </p:nvSpPr>
        <p:spPr>
          <a:xfrm>
            <a:off x="1847508" y="3281640"/>
            <a:ext cx="1595792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/>
              <a:t>선택해주세요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기능 관련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제재 관련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회원가입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탈퇴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시청 관련 문의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환불 문의</a:t>
            </a:r>
            <a:endParaRPr lang="ko-KR" altLang="en-US" sz="1000" dirty="0"/>
          </a:p>
        </p:txBody>
      </p:sp>
      <p:sp>
        <p:nvSpPr>
          <p:cNvPr id="34" name="직사각형 33"/>
          <p:cNvSpPr/>
          <p:nvPr/>
        </p:nvSpPr>
        <p:spPr>
          <a:xfrm>
            <a:off x="916188" y="2499902"/>
            <a:ext cx="5384004" cy="36284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688205" y="227723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③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55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759" y="1982220"/>
            <a:ext cx="1682687" cy="20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err="1" smtClean="0"/>
              <a:t>표준결제</a:t>
            </a:r>
            <a:r>
              <a:rPr lang="ko-KR" altLang="en-US" sz="1000" dirty="0" err="1"/>
              <a:t>창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grpSp>
        <p:nvGrpSpPr>
          <p:cNvPr id="9" name="그룹 8"/>
          <p:cNvGrpSpPr/>
          <p:nvPr/>
        </p:nvGrpSpPr>
        <p:grpSpPr>
          <a:xfrm>
            <a:off x="421516" y="1124744"/>
            <a:ext cx="3346235" cy="5215560"/>
            <a:chOff x="421516" y="836712"/>
            <a:chExt cx="3691922" cy="5754360"/>
          </a:xfrm>
        </p:grpSpPr>
        <p:pic>
          <p:nvPicPr>
            <p:cNvPr id="12" name="Picture 2" descr="E:\신용카드_일반결제창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516" y="836712"/>
              <a:ext cx="3691922" cy="5754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1287810"/>
              <a:ext cx="1224136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3424796" y="1331243"/>
              <a:ext cx="656506" cy="2377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ko-KR" altLang="en-US" sz="800" dirty="0" smtClean="0">
                  <a:solidFill>
                    <a:schemeClr val="bg1">
                      <a:lumMod val="85000"/>
                    </a:schemeClr>
                  </a:solidFill>
                </a:rPr>
                <a:t>일반상품</a:t>
              </a:r>
              <a:endParaRPr lang="ko-KR" altLang="en-US" sz="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454204" y="1532409"/>
              <a:ext cx="62709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800" dirty="0" smtClean="0">
                  <a:solidFill>
                    <a:schemeClr val="bg1">
                      <a:lumMod val="85000"/>
                    </a:schemeClr>
                  </a:solidFill>
                </a:rPr>
                <a:t>20,000 </a:t>
              </a:r>
              <a:r>
                <a:rPr lang="ko-KR" altLang="en-US" sz="800" dirty="0" smtClean="0">
                  <a:solidFill>
                    <a:schemeClr val="bg1">
                      <a:lumMod val="85000"/>
                    </a:schemeClr>
                  </a:solidFill>
                </a:rPr>
                <a:t>원</a:t>
              </a:r>
              <a:endParaRPr lang="ko-KR" altLang="en-US" sz="8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aphicFrame>
        <p:nvGraphicFramePr>
          <p:cNvPr id="20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120639"/>
              </p:ext>
            </p:extLst>
          </p:nvPr>
        </p:nvGraphicFramePr>
        <p:xfrm>
          <a:off x="5404847" y="1188844"/>
          <a:ext cx="3419475" cy="1417781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각 카드사 결제 페이지 필수 연동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94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15" y="2245922"/>
            <a:ext cx="4701672" cy="326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759" y="1982220"/>
            <a:ext cx="1682687" cy="20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04118"/>
            <a:ext cx="3067050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smtClean="0"/>
              <a:t>비씨카드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05234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90" y="4307445"/>
            <a:ext cx="4575498" cy="23657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26" y="1278742"/>
            <a:ext cx="2785624" cy="268508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176" y="1141325"/>
            <a:ext cx="2788227" cy="4935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smtClean="0"/>
              <a:t>국</a:t>
            </a:r>
            <a:r>
              <a:rPr lang="ko-KR" altLang="en-US" sz="1000"/>
              <a:t>민</a:t>
            </a:r>
            <a:r>
              <a:rPr lang="ko-KR" altLang="en-US" sz="1000" smtClean="0"/>
              <a:t>카드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328846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smtClean="0"/>
              <a:t>하나카드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018" y="2132856"/>
            <a:ext cx="3734844" cy="3075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81" y="1633150"/>
            <a:ext cx="4853690" cy="395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664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96" y="1670998"/>
            <a:ext cx="3480955" cy="37926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smtClean="0"/>
              <a:t>삼성카드</a:t>
            </a:r>
            <a:endParaRPr lang="ko-KR" altLang="en-US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359846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3819525" cy="3705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smtClean="0"/>
              <a:t>신</a:t>
            </a:r>
            <a:r>
              <a:rPr lang="ko-KR" altLang="en-US" sz="1000"/>
              <a:t>한</a:t>
            </a:r>
            <a:r>
              <a:rPr lang="ko-KR" altLang="en-US" sz="1000" smtClean="0"/>
              <a:t>카드</a:t>
            </a:r>
            <a:endParaRPr lang="ko-KR" altLang="en-US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154516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3695700" cy="3609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smtClean="0"/>
              <a:t>현</a:t>
            </a:r>
            <a:r>
              <a:rPr lang="ko-KR" altLang="en-US" sz="1000"/>
              <a:t>대</a:t>
            </a:r>
            <a:r>
              <a:rPr lang="ko-KR" altLang="en-US" sz="1000" smtClean="0"/>
              <a:t>카드</a:t>
            </a:r>
            <a:endParaRPr lang="ko-KR" altLang="en-US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718367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58" y="2060848"/>
            <a:ext cx="4131122" cy="29731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0" b="6535"/>
          <a:stretch/>
        </p:blipFill>
        <p:spPr bwMode="auto">
          <a:xfrm>
            <a:off x="5701297" y="2060848"/>
            <a:ext cx="2759135" cy="40842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smtClean="0"/>
              <a:t>롯</a:t>
            </a:r>
            <a:r>
              <a:rPr lang="ko-KR" altLang="en-US" sz="1000"/>
              <a:t>데</a:t>
            </a:r>
            <a:r>
              <a:rPr lang="ko-KR" altLang="en-US" sz="1000" smtClean="0"/>
              <a:t>카드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916153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4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577424"/>
              </p:ext>
            </p:extLst>
          </p:nvPr>
        </p:nvGraphicFramePr>
        <p:xfrm>
          <a:off x="371476" y="1228914"/>
          <a:ext cx="8439472" cy="4288318"/>
        </p:xfrm>
        <a:graphic>
          <a:graphicData uri="http://schemas.openxmlformats.org/drawingml/2006/table">
            <a:tbl>
              <a:tblPr/>
              <a:tblGrid>
                <a:gridCol w="1538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8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4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71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8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업체명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페이레터㈜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1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사업자 등록번호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 담당자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이대훈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대표자명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 담당자 연락처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02-6191-3703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2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고객센터 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서비스명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사이트명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소개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URL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ID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PW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개시일</a:t>
                      </a:r>
                      <a:b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예정일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기간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~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종료일까지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>
                <a:solidFill>
                  <a:srgbClr val="FF0000"/>
                </a:solidFill>
              </a:rPr>
              <a:t>공란 모두 기재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8" name="TextBox 7"/>
          <p:cNvSpPr txBox="1"/>
          <p:nvPr/>
        </p:nvSpPr>
        <p:spPr>
          <a:xfrm>
            <a:off x="6516216" y="646566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가맹점</a:t>
            </a:r>
            <a:endParaRPr lang="ko-KR" altLang="en-US" sz="1000" dirty="0"/>
          </a:p>
        </p:txBody>
      </p:sp>
      <p:sp>
        <p:nvSpPr>
          <p:cNvPr id="2" name="TextBox 1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1137371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5" y="1660325"/>
            <a:ext cx="3762375" cy="3781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 smtClean="0"/>
              <a:t>NH</a:t>
            </a:r>
            <a:r>
              <a:rPr lang="ko-KR" altLang="en-US" sz="1000" dirty="0" smtClean="0"/>
              <a:t>카드</a:t>
            </a:r>
            <a:endParaRPr lang="ko-KR" altLang="en-US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4983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004" y="1153307"/>
            <a:ext cx="6233244" cy="4885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6093296"/>
            <a:ext cx="88204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※ </a:t>
            </a:r>
            <a:r>
              <a:rPr lang="ko-KR" altLang="en-US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메인페이지 첨부 </a:t>
            </a:r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ko-KR" altLang="en-US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사이트 하단 사업자 정보 필수 </a:t>
            </a:r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사업자명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사업자등록번호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주소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대표자명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고객센터번호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휴대폰번호 불가</a:t>
            </a:r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))</a:t>
            </a:r>
            <a:endParaRPr lang="ko-KR" altLang="en-US" sz="105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" name="TextBox 4"/>
          <p:cNvSpPr txBox="1"/>
          <p:nvPr/>
        </p:nvSpPr>
        <p:spPr>
          <a:xfrm>
            <a:off x="6516216" y="646566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err="1" smtClean="0"/>
              <a:t>메인페이지</a:t>
            </a:r>
            <a:endParaRPr lang="ko-KR" altLang="en-US" sz="1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438" y="3027610"/>
            <a:ext cx="6810375" cy="166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2267744" y="3596218"/>
            <a:ext cx="4464496" cy="6968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13" name="TextBox 12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34669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406108" y="64656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smtClean="0"/>
              <a:t>로그인</a:t>
            </a:r>
            <a:r>
              <a:rPr lang="en-US" altLang="ko-KR" sz="1200" dirty="0" smtClean="0"/>
              <a:t>/</a:t>
            </a:r>
            <a:r>
              <a:rPr lang="ko-KR" altLang="en-US" sz="1200" dirty="0" smtClean="0"/>
              <a:t>회원가입</a:t>
            </a:r>
            <a:endParaRPr lang="ko-KR" altLang="en-US" sz="1200" dirty="0"/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320078" y="3032696"/>
            <a:ext cx="4498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1pPr>
            <a:lvl2pPr marL="742950" indent="-28575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2pPr>
            <a:lvl3pPr marL="11430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3pPr>
            <a:lvl4pPr marL="16002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4pPr>
            <a:lvl5pPr marL="20574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9pPr>
          </a:lstStyle>
          <a:p>
            <a:pPr algn="ctr"/>
            <a:r>
              <a:rPr lang="ko-KR" altLang="en-US" dirty="0">
                <a:solidFill>
                  <a:srgbClr val="FF0000"/>
                </a:solidFill>
                <a:latin typeface="맑은 고딕" pitchFamily="50" charset="-127"/>
              </a:rPr>
              <a:t>회원가입 창 </a:t>
            </a:r>
            <a:r>
              <a:rPr lang="ko-KR" altLang="en-US" dirty="0" err="1">
                <a:solidFill>
                  <a:srgbClr val="FF0000"/>
                </a:solidFill>
                <a:latin typeface="맑은 고딕" pitchFamily="50" charset="-127"/>
              </a:rPr>
              <a:t>캡쳐</a:t>
            </a:r>
            <a:endParaRPr lang="en-US" altLang="ko-KR" dirty="0">
              <a:solidFill>
                <a:srgbClr val="FF0000"/>
              </a:solidFill>
              <a:latin typeface="맑은 고딕" pitchFamily="50" charset="-127"/>
            </a:endParaRPr>
          </a:p>
          <a:p>
            <a:pPr algn="ctr"/>
            <a:r>
              <a:rPr lang="en-US" altLang="ko-KR" dirty="0">
                <a:solidFill>
                  <a:srgbClr val="FF0000"/>
                </a:solidFill>
                <a:latin typeface="맑은 고딕" pitchFamily="50" charset="-127"/>
              </a:rPr>
              <a:t>(</a:t>
            </a:r>
            <a:r>
              <a:rPr lang="ko-KR" altLang="en-US" dirty="0">
                <a:solidFill>
                  <a:srgbClr val="FF0000"/>
                </a:solidFill>
                <a:latin typeface="맑은 고딕" pitchFamily="50" charset="-127"/>
              </a:rPr>
              <a:t>서비스 이용약관</a:t>
            </a:r>
            <a:r>
              <a:rPr lang="en-US" altLang="ko-KR" dirty="0">
                <a:solidFill>
                  <a:srgbClr val="FF0000"/>
                </a:solidFill>
                <a:latin typeface="맑은 고딕" pitchFamily="50" charset="-127"/>
              </a:rPr>
              <a:t>, </a:t>
            </a:r>
            <a:r>
              <a:rPr lang="ko-KR" altLang="en-US" dirty="0">
                <a:solidFill>
                  <a:srgbClr val="FF0000"/>
                </a:solidFill>
                <a:latin typeface="맑은 고딕" pitchFamily="50" charset="-127"/>
              </a:rPr>
              <a:t>개인정보 취급방침 약관 등</a:t>
            </a:r>
            <a:endParaRPr lang="en-US" altLang="ko-KR" dirty="0">
              <a:solidFill>
                <a:srgbClr val="FF0000"/>
              </a:solidFill>
              <a:latin typeface="맑은 고딕" pitchFamily="50" charset="-127"/>
            </a:endParaRPr>
          </a:p>
          <a:p>
            <a:pPr algn="ctr"/>
            <a:r>
              <a:rPr lang="ko-KR" altLang="en-US" dirty="0">
                <a:solidFill>
                  <a:srgbClr val="FF0000"/>
                </a:solidFill>
                <a:latin typeface="맑은 고딕" pitchFamily="50" charset="-127"/>
              </a:rPr>
              <a:t>모든 약관 </a:t>
            </a:r>
            <a:r>
              <a:rPr lang="ko-KR" altLang="en-US" dirty="0" err="1">
                <a:solidFill>
                  <a:srgbClr val="FF0000"/>
                </a:solidFill>
                <a:latin typeface="맑은 고딕" pitchFamily="50" charset="-127"/>
              </a:rPr>
              <a:t>미체크</a:t>
            </a:r>
            <a:r>
              <a:rPr lang="en-US" altLang="ko-KR" dirty="0">
                <a:solidFill>
                  <a:srgbClr val="FF0000"/>
                </a:solidFill>
                <a:latin typeface="맑은 고딕" pitchFamily="50" charset="-127"/>
              </a:rPr>
              <a:t>)</a:t>
            </a:r>
            <a:endParaRPr lang="ko-KR" altLang="en-US" dirty="0">
              <a:solidFill>
                <a:srgbClr val="FF0000"/>
              </a:solidFill>
              <a:latin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83" y="1196752"/>
            <a:ext cx="6481564" cy="5067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19632" y="1306860"/>
            <a:ext cx="84510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bg1">
                    <a:lumMod val="50000"/>
                  </a:schemeClr>
                </a:solidFill>
              </a:rPr>
              <a:t>로그인 회원가입</a:t>
            </a:r>
            <a:endParaRPr lang="ko-KR" altLang="en-US" sz="7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6782" y="112219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①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918" y="2276872"/>
            <a:ext cx="2657475" cy="2495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915816" y="2051556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②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6093296"/>
            <a:ext cx="88204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※ </a:t>
            </a:r>
            <a:r>
              <a:rPr lang="ko-KR" altLang="en-US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회원가입</a:t>
            </a:r>
            <a:r>
              <a:rPr lang="en-US" altLang="ko-KR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ko-KR" altLang="en-US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이용약관</a:t>
            </a:r>
            <a:r>
              <a:rPr lang="en-US" altLang="ko-KR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ko-KR" altLang="en-US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개인정보 취급약관 등 필수</a:t>
            </a:r>
            <a:endParaRPr lang="ko-KR" altLang="en-US" sz="105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66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473086" y="672444"/>
            <a:ext cx="1232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결제 프로세스</a:t>
            </a:r>
            <a:r>
              <a:rPr lang="en-US" altLang="ko-KR" sz="1000" dirty="0" smtClean="0"/>
              <a:t>(1/4)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메인 페이지에서 각 상품 선택 및 결제하기까지의 경로 화면 첨부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500641"/>
              </p:ext>
            </p:extLst>
          </p:nvPr>
        </p:nvGraphicFramePr>
        <p:xfrm>
          <a:off x="5404847" y="1188844"/>
          <a:ext cx="3419475" cy="1739900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카드사 선택 결제 페이지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11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14" y="1196753"/>
            <a:ext cx="5011658" cy="391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604325" y="1459911"/>
            <a:ext cx="5437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/>
              <a:t>결제상품</a:t>
            </a:r>
            <a:endParaRPr lang="ko-KR" altLang="en-US" sz="7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372526" y="12594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①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15" y="1772816"/>
            <a:ext cx="496665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669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3086" y="663818"/>
            <a:ext cx="1232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결제 프로세스</a:t>
            </a:r>
            <a:r>
              <a:rPr lang="en-US" altLang="ko-KR" sz="1000" dirty="0" smtClean="0"/>
              <a:t>(2/4)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메인 페이지에서 각 상품 선택 및 결제하기까지의 경로 화면 첨부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6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779062"/>
              </p:ext>
            </p:extLst>
          </p:nvPr>
        </p:nvGraphicFramePr>
        <p:xfrm>
          <a:off x="5404847" y="1188844"/>
          <a:ext cx="3419475" cy="1739900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카드사 선택 결제 페이지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11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14" y="1196753"/>
            <a:ext cx="5011658" cy="391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604325" y="1459911"/>
            <a:ext cx="54373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/>
              <a:t>결제상품</a:t>
            </a:r>
            <a:endParaRPr lang="ko-KR" altLang="en-US" sz="7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14" y="1700808"/>
            <a:ext cx="5011658" cy="25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05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3086" y="663818"/>
            <a:ext cx="1232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결제 프로세스</a:t>
            </a:r>
            <a:r>
              <a:rPr lang="en-US" altLang="ko-KR" sz="1000" dirty="0" smtClean="0"/>
              <a:t>(3/4)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메인 페이지에서 각 상품 선택 및 결제하기까지의 경로 화면 첨부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6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63413"/>
              </p:ext>
            </p:extLst>
          </p:nvPr>
        </p:nvGraphicFramePr>
        <p:xfrm>
          <a:off x="5404847" y="1188844"/>
          <a:ext cx="3419475" cy="1739900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카드사 선택 결제 페이지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11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14" y="1196753"/>
            <a:ext cx="5011658" cy="391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604325" y="1459911"/>
            <a:ext cx="54373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/>
              <a:t>결제상품</a:t>
            </a:r>
            <a:endParaRPr lang="ko-KR" altLang="en-US" sz="7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970329" y="3573016"/>
            <a:ext cx="665567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700" b="1" smtClean="0">
                <a:solidFill>
                  <a:schemeClr val="bg1">
                    <a:lumMod val="50000"/>
                  </a:schemeClr>
                </a:solidFill>
              </a:rPr>
              <a:t>● 신용카드</a:t>
            </a:r>
            <a:endParaRPr lang="ko-KR" altLang="en-US" sz="7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08414" y="1772816"/>
            <a:ext cx="5102379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3945" y="1717560"/>
            <a:ext cx="54373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장바구니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32" y="2258285"/>
            <a:ext cx="556449" cy="503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809531" y="2410215"/>
            <a:ext cx="1890261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필드 기본세트</a:t>
            </a:r>
            <a:r>
              <a:rPr lang="en-US" altLang="ko-KR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ko-KR" altLang="en-US" sz="7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스윙스틱</a:t>
            </a:r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남</a:t>
            </a:r>
            <a:r>
              <a:rPr lang="en-US" altLang="ko-KR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(SR) </a:t>
            </a:r>
            <a:r>
              <a:rPr lang="ko-KR" altLang="en-US" sz="7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실버센서</a:t>
            </a:r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27676" y="1958203"/>
            <a:ext cx="453970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상품명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3845" y="1958203"/>
            <a:ext cx="54373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상품정보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00858" y="1958203"/>
            <a:ext cx="54373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거래금액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69600" y="2410215"/>
            <a:ext cx="606256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150,000</a:t>
            </a:r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원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07506" y="1958203"/>
            <a:ext cx="453970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배송비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76248" y="2410215"/>
            <a:ext cx="503664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2,500</a:t>
            </a:r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원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51920" y="1958203"/>
            <a:ext cx="364202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수량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3876532" y="2358986"/>
            <a:ext cx="426897" cy="296978"/>
            <a:chOff x="4193296" y="2358986"/>
            <a:chExt cx="426897" cy="296978"/>
          </a:xfrm>
        </p:grpSpPr>
        <p:grpSp>
          <p:nvGrpSpPr>
            <p:cNvPr id="24" name="그룹 23"/>
            <p:cNvGrpSpPr/>
            <p:nvPr/>
          </p:nvGrpSpPr>
          <p:grpSpPr>
            <a:xfrm>
              <a:off x="4211959" y="2358986"/>
              <a:ext cx="408234" cy="296978"/>
              <a:chOff x="4211959" y="2330408"/>
              <a:chExt cx="408234" cy="296978"/>
            </a:xfrm>
          </p:grpSpPr>
          <p:sp>
            <p:nvSpPr>
              <p:cNvPr id="3" name="직사각형 2"/>
              <p:cNvSpPr/>
              <p:nvPr/>
            </p:nvSpPr>
            <p:spPr>
              <a:xfrm>
                <a:off x="4211959" y="2402953"/>
                <a:ext cx="320925" cy="161951"/>
              </a:xfrm>
              <a:prstGeom prst="rect">
                <a:avLst/>
              </a:pr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5" name="직사각형 24"/>
              <p:cNvSpPr/>
              <p:nvPr/>
            </p:nvSpPr>
            <p:spPr>
              <a:xfrm>
                <a:off x="4411272" y="2402953"/>
                <a:ext cx="121613" cy="161951"/>
              </a:xfrm>
              <a:prstGeom prst="rect">
                <a:avLst/>
              </a:pr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6" name="직사각형 25"/>
              <p:cNvSpPr/>
              <p:nvPr/>
            </p:nvSpPr>
            <p:spPr>
              <a:xfrm>
                <a:off x="4411272" y="2402953"/>
                <a:ext cx="121614" cy="80975"/>
              </a:xfrm>
              <a:prstGeom prst="rect">
                <a:avLst/>
              </a:prstGeom>
              <a:noFill/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332935" y="2330408"/>
                <a:ext cx="28725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△</a:t>
                </a:r>
                <a:endParaRPr lang="ko-KR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4331598" y="2411942"/>
                <a:ext cx="28725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▽</a:t>
                </a:r>
                <a:endParaRPr lang="ko-KR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4193296" y="2425231"/>
              <a:ext cx="234360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700" dirty="0" smtClean="0"/>
                <a:t>1</a:t>
              </a:r>
              <a:endParaRPr lang="ko-KR" altLang="en-US" sz="700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4446811" y="1958203"/>
            <a:ext cx="364202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합계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25784" y="2410215"/>
            <a:ext cx="606256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ko-KR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152,500</a:t>
            </a:r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원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60032" y="1958203"/>
            <a:ext cx="364202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선택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4989190" y="2454971"/>
            <a:ext cx="98895" cy="107099"/>
            <a:chOff x="4193296" y="2425231"/>
            <a:chExt cx="184731" cy="200055"/>
          </a:xfrm>
        </p:grpSpPr>
        <p:sp>
          <p:nvSpPr>
            <p:cNvPr id="38" name="직사각형 37"/>
            <p:cNvSpPr/>
            <p:nvPr/>
          </p:nvSpPr>
          <p:spPr>
            <a:xfrm>
              <a:off x="4211960" y="2431531"/>
              <a:ext cx="160462" cy="14289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193296" y="2425231"/>
              <a:ext cx="184731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ko-KR" altLang="en-US" sz="700" dirty="0"/>
            </a:p>
          </p:txBody>
        </p:sp>
      </p:grpSp>
      <p:cxnSp>
        <p:nvCxnSpPr>
          <p:cNvPr id="31" name="직선 연결선 30"/>
          <p:cNvCxnSpPr/>
          <p:nvPr/>
        </p:nvCxnSpPr>
        <p:spPr>
          <a:xfrm>
            <a:off x="244626" y="1935721"/>
            <a:ext cx="49396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244626" y="2194470"/>
            <a:ext cx="49396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45"/>
          <p:cNvCxnSpPr/>
          <p:nvPr/>
        </p:nvCxnSpPr>
        <p:spPr>
          <a:xfrm>
            <a:off x="244626" y="2825777"/>
            <a:ext cx="49396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223945" y="2824057"/>
            <a:ext cx="54373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배송정보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8" name="직선 연결선 47"/>
          <p:cNvCxnSpPr/>
          <p:nvPr/>
        </p:nvCxnSpPr>
        <p:spPr>
          <a:xfrm>
            <a:off x="244626" y="3042218"/>
            <a:ext cx="49396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>
            <a:off x="244626" y="4221088"/>
            <a:ext cx="49396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33467" y="3057821"/>
            <a:ext cx="2743059" cy="127727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배송지선택</a:t>
            </a:r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</a:t>
            </a:r>
            <a:r>
              <a:rPr lang="ko-KR" altLang="en-US" sz="700" b="1" dirty="0">
                <a:solidFill>
                  <a:schemeClr val="bg1">
                    <a:lumMod val="50000"/>
                  </a:schemeClr>
                </a:solidFill>
              </a:rPr>
              <a:t>● </a:t>
            </a:r>
            <a:r>
              <a:rPr lang="ko-KR" altLang="en-US" sz="700" b="1" dirty="0" smtClean="0">
                <a:solidFill>
                  <a:schemeClr val="bg1">
                    <a:lumMod val="50000"/>
                  </a:schemeClr>
                </a:solidFill>
              </a:rPr>
              <a:t>새로운 </a:t>
            </a:r>
            <a:r>
              <a:rPr lang="ko-KR" altLang="en-US" sz="700" b="1" dirty="0" err="1" smtClean="0">
                <a:solidFill>
                  <a:schemeClr val="bg1">
                    <a:lumMod val="50000"/>
                  </a:schemeClr>
                </a:solidFill>
              </a:rPr>
              <a:t>배송지</a:t>
            </a:r>
            <a:r>
              <a:rPr lang="ko-KR" altLang="en-US" sz="7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ko-KR" altLang="en-US" sz="700" b="1" dirty="0">
                <a:solidFill>
                  <a:schemeClr val="bg1">
                    <a:lumMod val="50000"/>
                  </a:schemeClr>
                </a:solidFill>
              </a:rPr>
              <a:t>○ </a:t>
            </a:r>
            <a:r>
              <a:rPr lang="ko-KR" altLang="en-US" sz="700" b="1" dirty="0" smtClean="0">
                <a:solidFill>
                  <a:schemeClr val="bg1">
                    <a:lumMod val="50000"/>
                  </a:schemeClr>
                </a:solidFill>
              </a:rPr>
              <a:t>등록된 정보와 동일</a:t>
            </a:r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 </a:t>
            </a:r>
            <a:endParaRPr lang="en-US" altLang="ko-KR" sz="7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7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받으시는 분      </a:t>
            </a:r>
            <a:endParaRPr lang="en-US" altLang="ko-KR" sz="7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주소</a:t>
            </a:r>
            <a:endParaRPr lang="en-US" altLang="ko-KR" sz="7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7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US" altLang="ko-KR" sz="7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휴대전화                      </a:t>
            </a:r>
            <a:r>
              <a:rPr lang="en-US" altLang="ko-KR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-             -</a:t>
            </a:r>
          </a:p>
          <a:p>
            <a:endParaRPr lang="en-US" altLang="ko-KR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4" name="직선 연결선 43"/>
          <p:cNvCxnSpPr/>
          <p:nvPr/>
        </p:nvCxnSpPr>
        <p:spPr>
          <a:xfrm>
            <a:off x="899034" y="3048768"/>
            <a:ext cx="0" cy="116326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983698" y="3284984"/>
            <a:ext cx="770963" cy="1440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600" b="1" dirty="0" smtClean="0">
                <a:solidFill>
                  <a:schemeClr val="bg1"/>
                </a:solidFill>
              </a:rPr>
              <a:t>결제하기</a:t>
            </a:r>
            <a:endParaRPr lang="ko-KR" altLang="en-US" sz="6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83699" y="3501016"/>
            <a:ext cx="491958" cy="1440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600" b="1" dirty="0" smtClean="0">
                <a:solidFill>
                  <a:schemeClr val="bg1"/>
                </a:solidFill>
              </a:rPr>
              <a:t>결제하기</a:t>
            </a:r>
            <a:endParaRPr lang="ko-KR" altLang="en-US" sz="600" b="1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548115" y="3495923"/>
            <a:ext cx="491958" cy="1440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r>
              <a:rPr lang="ko-KR" altLang="en-US" sz="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우편번호</a:t>
            </a:r>
            <a:endParaRPr lang="ko-KR" altLang="en-US" sz="600" b="1" dirty="0">
              <a:solidFill>
                <a:schemeClr val="bg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83698" y="3701866"/>
            <a:ext cx="1685901" cy="1440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600" b="1" dirty="0" smtClean="0">
                <a:solidFill>
                  <a:schemeClr val="bg1"/>
                </a:solidFill>
              </a:rPr>
              <a:t>결제하기</a:t>
            </a:r>
            <a:endParaRPr lang="ko-KR" altLang="en-US" sz="600" b="1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759603" y="3701866"/>
            <a:ext cx="1685901" cy="1440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600" b="1" dirty="0" smtClean="0">
                <a:solidFill>
                  <a:schemeClr val="bg1"/>
                </a:solidFill>
              </a:rPr>
              <a:t>결제하기</a:t>
            </a:r>
            <a:endParaRPr lang="ko-KR" altLang="en-US" sz="600" b="1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83699" y="3935583"/>
            <a:ext cx="347941" cy="1440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r>
              <a:rPr lang="en-US" altLang="ko-KR" sz="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010</a:t>
            </a:r>
            <a:endParaRPr lang="ko-KR" altLang="en-US" sz="600" b="1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444606" y="3935583"/>
            <a:ext cx="347941" cy="1440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endParaRPr lang="ko-KR" altLang="en-US" sz="600" b="1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888962" y="3935583"/>
            <a:ext cx="347941" cy="1440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endParaRPr lang="ko-KR" altLang="en-US" sz="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772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3086" y="663818"/>
            <a:ext cx="1232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결제 프로세스</a:t>
            </a:r>
            <a:r>
              <a:rPr lang="en-US" altLang="ko-KR" sz="1000" dirty="0" smtClean="0"/>
              <a:t>(4/4)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메인 페이지에서 각 상품 선택 및 결제하기까지의 경로 화면 첨부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6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792260"/>
              </p:ext>
            </p:extLst>
          </p:nvPr>
        </p:nvGraphicFramePr>
        <p:xfrm>
          <a:off x="5404847" y="1188844"/>
          <a:ext cx="3419475" cy="1739900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카드사 선택 결제 페이지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11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14" y="1196753"/>
            <a:ext cx="5011658" cy="391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604325" y="1459911"/>
            <a:ext cx="54373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/>
              <a:t>결제상품</a:t>
            </a:r>
            <a:endParaRPr lang="ko-KR" altLang="en-US" sz="7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970329" y="3573016"/>
            <a:ext cx="665567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700" b="1" smtClean="0">
                <a:solidFill>
                  <a:schemeClr val="bg1">
                    <a:lumMod val="50000"/>
                  </a:schemeClr>
                </a:solidFill>
              </a:rPr>
              <a:t>● 신용카드</a:t>
            </a:r>
            <a:endParaRPr lang="ko-KR" altLang="en-US" sz="7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208414" y="1772816"/>
            <a:ext cx="5102379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23945" y="1772816"/>
            <a:ext cx="54373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이용약관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323528" y="1972871"/>
            <a:ext cx="98895" cy="107099"/>
            <a:chOff x="4193296" y="2425231"/>
            <a:chExt cx="184731" cy="200055"/>
          </a:xfrm>
        </p:grpSpPr>
        <p:sp>
          <p:nvSpPr>
            <p:cNvPr id="44" name="직사각형 43"/>
            <p:cNvSpPr/>
            <p:nvPr/>
          </p:nvSpPr>
          <p:spPr>
            <a:xfrm>
              <a:off x="4211960" y="2431531"/>
              <a:ext cx="160462" cy="142899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193296" y="2425231"/>
              <a:ext cx="184731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ko-KR" altLang="en-US" sz="700" dirty="0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409755" y="1896360"/>
            <a:ext cx="2978701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쇼핑몰 이용약관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ko-KR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개인정보수집이용 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동의에 모두 동의합니다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8712" y="2932928"/>
            <a:ext cx="198002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bg1">
                    <a:lumMod val="50000"/>
                  </a:schemeClr>
                </a:solidFill>
              </a:rPr>
              <a:t>● 신용카드    </a:t>
            </a:r>
            <a:r>
              <a:rPr lang="ko-KR" altLang="en-US" sz="700" b="1" dirty="0">
                <a:solidFill>
                  <a:schemeClr val="bg1">
                    <a:lumMod val="50000"/>
                  </a:schemeClr>
                </a:solidFill>
              </a:rPr>
              <a:t>○ </a:t>
            </a:r>
            <a:r>
              <a:rPr lang="ko-KR" altLang="en-US" sz="700" b="1" dirty="0" smtClean="0">
                <a:solidFill>
                  <a:schemeClr val="bg1">
                    <a:lumMod val="50000"/>
                  </a:schemeClr>
                </a:solidFill>
              </a:rPr>
              <a:t>가상계좌     </a:t>
            </a:r>
            <a:r>
              <a:rPr lang="ko-KR" altLang="en-US" sz="700" b="1" dirty="0">
                <a:solidFill>
                  <a:schemeClr val="bg1">
                    <a:lumMod val="50000"/>
                  </a:schemeClr>
                </a:solidFill>
              </a:rPr>
              <a:t>○ </a:t>
            </a:r>
            <a:r>
              <a:rPr lang="ko-KR" altLang="en-US" sz="700" b="1" dirty="0" smtClean="0">
                <a:solidFill>
                  <a:schemeClr val="bg1">
                    <a:lumMod val="50000"/>
                  </a:schemeClr>
                </a:solidFill>
              </a:rPr>
              <a:t>계좌이체  </a:t>
            </a:r>
            <a:endParaRPr lang="ko-KR" altLang="en-US" sz="7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4" name="직선 연결선 53"/>
          <p:cNvCxnSpPr/>
          <p:nvPr/>
        </p:nvCxnSpPr>
        <p:spPr>
          <a:xfrm>
            <a:off x="280422" y="2708920"/>
            <a:ext cx="493965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333520" y="2111804"/>
            <a:ext cx="4886552" cy="52510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제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조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목적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 약관은 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주</a:t>
            </a:r>
            <a:r>
              <a:rPr lang="en-US" altLang="ko-KR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페이레터</a:t>
            </a:r>
            <a:r>
              <a:rPr lang="en-US" altLang="ko-KR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전자상거래 사업자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)(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가 운영하는 </a:t>
            </a:r>
            <a:r>
              <a:rPr lang="ko-KR" altLang="en-US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페이레터</a:t>
            </a:r>
            <a:r>
              <a:rPr lang="en-US" altLang="ko-KR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이하 </a:t>
            </a:r>
            <a:r>
              <a:rPr lang="en-US" altLang="ko-KR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페이레터 </a:t>
            </a:r>
            <a:r>
              <a:rPr lang="en-US" altLang="ko-KR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라 한다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에서 제공하는 인터넷 관련 서비스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이하 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서비스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라 한다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를 이용함에 있어 사이버 몰과 이용자의 권리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·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의무 및 책임사항을 규정함을 목적으로 합니다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※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「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PC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통신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무선 등을 이용하는 전자상거래에 대해서도 그 성질에 반하지 않는 한 이 약관을 준용합니다」제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조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정의</a:t>
            </a:r>
            <a:r>
              <a:rPr lang="en-US" altLang="ko-KR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① </a:t>
            </a:r>
            <a:r>
              <a:rPr lang="en-US" altLang="ko-KR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"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페이레터 </a:t>
            </a:r>
            <a:r>
              <a:rPr lang="en-US" altLang="ko-KR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" 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란 </a:t>
            </a:r>
            <a:r>
              <a:rPr lang="en-US" altLang="ko-K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주</a:t>
            </a:r>
            <a:r>
              <a:rPr lang="en-US" altLang="ko-KR" sz="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</a:t>
            </a:r>
            <a:r>
              <a:rPr lang="ko-KR" alt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페이레터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223945" y="2707257"/>
            <a:ext cx="543739" cy="20005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결제수단</a:t>
            </a:r>
            <a:endParaRPr lang="ko-KR" altLang="en-US" sz="7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629381" y="3284984"/>
            <a:ext cx="646331" cy="23083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900" b="1" dirty="0" smtClean="0">
                <a:solidFill>
                  <a:schemeClr val="bg1"/>
                </a:solidFill>
              </a:rPr>
              <a:t>결제하기</a:t>
            </a:r>
            <a:endParaRPr lang="ko-KR" altLang="en-US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587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42" y="1196752"/>
            <a:ext cx="7099890" cy="49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516216" y="646566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 smtClean="0"/>
              <a:t>회원탈퇴</a:t>
            </a:r>
            <a:endParaRPr lang="ko-KR" altLang="en-US" sz="1100" dirty="0"/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sp>
        <p:nvSpPr>
          <p:cNvPr id="23" name="TextBox 22"/>
          <p:cNvSpPr txBox="1"/>
          <p:nvPr/>
        </p:nvSpPr>
        <p:spPr>
          <a:xfrm>
            <a:off x="843442" y="1934075"/>
            <a:ext cx="7184942" cy="37087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/>
              <a:t>회원탈퇴</a:t>
            </a:r>
            <a:endParaRPr lang="en-US" altLang="ko-KR" sz="1000" b="1" dirty="0" smtClean="0"/>
          </a:p>
          <a:p>
            <a:endParaRPr lang="en-US" altLang="ko-KR" sz="1000" b="1" dirty="0" smtClean="0"/>
          </a:p>
          <a:p>
            <a:r>
              <a:rPr lang="ko-KR" altLang="en-US" sz="1000" b="1" dirty="0" smtClean="0"/>
              <a:t>회원탈퇴 주의 </a:t>
            </a:r>
            <a:r>
              <a:rPr lang="en-US" altLang="ko-KR" sz="1000" b="1" dirty="0" smtClean="0"/>
              <a:t>: </a:t>
            </a:r>
            <a:r>
              <a:rPr lang="ko-KR" altLang="en-US" sz="1000" b="1" dirty="0" err="1" smtClean="0"/>
              <a:t>마이페이지</a:t>
            </a:r>
            <a:r>
              <a:rPr lang="ko-KR" altLang="en-US" sz="1000" b="1" dirty="0" smtClean="0"/>
              <a:t> 등</a:t>
            </a:r>
            <a:r>
              <a:rPr lang="ko-KR" altLang="en-US" sz="1000" b="1" dirty="0"/>
              <a:t>의</a:t>
            </a:r>
            <a:r>
              <a:rPr lang="ko-KR" altLang="en-US" sz="1000" b="1" dirty="0" smtClean="0"/>
              <a:t> 모든 정보는 삭제 됩니다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/>
          </a:p>
          <a:p>
            <a:r>
              <a:rPr lang="ko-KR" altLang="en-US" sz="700" b="1" dirty="0" smtClean="0"/>
              <a:t>회원탈퇴 하기 전 꼭 읽어 주시기 바랍니다</a:t>
            </a:r>
            <a:r>
              <a:rPr lang="en-US" altLang="ko-KR" sz="700" b="1" dirty="0" smtClean="0"/>
              <a:t>.</a:t>
            </a:r>
          </a:p>
          <a:p>
            <a:endParaRPr lang="en-US" altLang="ko-KR" sz="700" b="1" dirty="0"/>
          </a:p>
          <a:p>
            <a:r>
              <a:rPr lang="ko-KR" altLang="en-US" sz="700" b="1" dirty="0" smtClean="0"/>
              <a:t>회원탈퇴 주의 점 설명 필요</a:t>
            </a:r>
            <a:endParaRPr lang="en-US" altLang="ko-KR" sz="7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r>
              <a:rPr lang="ko-KR" altLang="en-US" sz="1000" b="1" dirty="0" smtClean="0"/>
              <a:t>본인 확인을 위해 로그인시 비밀번호를 한번 더 확인합니다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r>
              <a:rPr lang="en-US" altLang="ko-KR" sz="1000" b="1" dirty="0" smtClean="0"/>
              <a:t> </a:t>
            </a:r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ko-KR" altLang="en-US" sz="1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076056" y="1928153"/>
            <a:ext cx="1485448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마이페이지</a:t>
            </a:r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293341" y="2305997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내 정보 수정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293341" y="2604750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내 아이템    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293341" y="2903503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레터내역     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293341" y="3202256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환전신청     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293341" y="3501008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회원탈</a:t>
            </a:r>
            <a:r>
              <a:rPr lang="ko-KR" altLang="en-US" sz="900" dirty="0">
                <a:solidFill>
                  <a:schemeClr val="tx1"/>
                </a:solidFill>
              </a:rPr>
              <a:t>퇴</a:t>
            </a:r>
            <a:r>
              <a:rPr lang="ko-KR" altLang="en-US" sz="900" dirty="0" smtClean="0">
                <a:solidFill>
                  <a:schemeClr val="tx1"/>
                </a:solidFill>
              </a:rPr>
              <a:t>     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7811" y="1309410"/>
            <a:ext cx="540533" cy="1846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600" b="1" dirty="0" smtClean="0">
                <a:solidFill>
                  <a:schemeClr val="bg1">
                    <a:lumMod val="65000"/>
                  </a:schemeClr>
                </a:solidFill>
              </a:rPr>
              <a:t>TEST</a:t>
            </a:r>
            <a:r>
              <a:rPr lang="ko-KR" altLang="en-US" sz="600" b="1" dirty="0" smtClean="0">
                <a:solidFill>
                  <a:schemeClr val="bg1">
                    <a:lumMod val="65000"/>
                  </a:schemeClr>
                </a:solidFill>
              </a:rPr>
              <a:t>님 ▼</a:t>
            </a:r>
            <a:endParaRPr lang="ko-KR" altLang="en-US" sz="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6329" y="115610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①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43660" y="1558533"/>
            <a:ext cx="1024684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700" dirty="0" smtClean="0"/>
              <a:t>TEST </a:t>
            </a:r>
            <a:r>
              <a:rPr lang="ko-KR" altLang="en-US" sz="700" dirty="0" smtClean="0"/>
              <a:t>님</a:t>
            </a:r>
            <a:endParaRPr lang="en-US" altLang="ko-KR" sz="700" dirty="0" smtClean="0"/>
          </a:p>
          <a:p>
            <a:r>
              <a:rPr lang="ko-KR" altLang="en-US" sz="700" dirty="0" smtClean="0"/>
              <a:t>레터 </a:t>
            </a:r>
            <a:r>
              <a:rPr lang="en-US" altLang="ko-KR" sz="700" dirty="0" smtClean="0"/>
              <a:t>0 </a:t>
            </a:r>
            <a:r>
              <a:rPr lang="ko-KR" altLang="en-US" sz="700" dirty="0" smtClean="0"/>
              <a:t>쪽지 </a:t>
            </a:r>
            <a:r>
              <a:rPr lang="en-US" altLang="ko-KR" sz="700" dirty="0" smtClean="0"/>
              <a:t>0</a:t>
            </a:r>
          </a:p>
          <a:p>
            <a:r>
              <a:rPr lang="ko-KR" altLang="en-US" sz="700" dirty="0" smtClean="0"/>
              <a:t>이벤트레터</a:t>
            </a:r>
            <a:endParaRPr lang="en-US" altLang="ko-KR" sz="700" dirty="0" smtClean="0"/>
          </a:p>
          <a:p>
            <a:endParaRPr lang="en-US" altLang="ko-KR" sz="700" dirty="0" smtClean="0"/>
          </a:p>
          <a:p>
            <a:endParaRPr lang="en-US" altLang="ko-KR" sz="700" dirty="0"/>
          </a:p>
          <a:p>
            <a:endParaRPr lang="en-US" altLang="ko-KR" sz="700" dirty="0" smtClean="0"/>
          </a:p>
          <a:p>
            <a:endParaRPr lang="en-US" altLang="ko-KR" sz="700" dirty="0"/>
          </a:p>
          <a:p>
            <a:endParaRPr lang="en-US" altLang="ko-KR" sz="700" dirty="0"/>
          </a:p>
        </p:txBody>
      </p:sp>
      <p:sp>
        <p:nvSpPr>
          <p:cNvPr id="14" name="TextBox 13"/>
          <p:cNvSpPr txBox="1"/>
          <p:nvPr/>
        </p:nvSpPr>
        <p:spPr>
          <a:xfrm>
            <a:off x="6939166" y="1990581"/>
            <a:ext cx="441146" cy="16927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5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마이채널</a:t>
            </a:r>
            <a:endParaRPr lang="ko-KR" altLang="en-US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0232" y="2253352"/>
            <a:ext cx="505267" cy="16927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5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마이페이지</a:t>
            </a:r>
            <a:endParaRPr lang="ko-KR" altLang="en-US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86459" y="2253352"/>
            <a:ext cx="441146" cy="16927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즐겨찾기</a:t>
            </a:r>
            <a:endParaRPr lang="ko-KR" altLang="en-US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601444" y="2220108"/>
            <a:ext cx="581685" cy="282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373461" y="199743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②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547664" y="3690175"/>
            <a:ext cx="936104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971600" y="3677982"/>
            <a:ext cx="54373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700" b="1" smtClean="0"/>
              <a:t>비밀번호</a:t>
            </a:r>
            <a:endParaRPr lang="ko-KR" altLang="en-US" sz="700" b="1" dirty="0"/>
          </a:p>
        </p:txBody>
      </p:sp>
      <p:sp>
        <p:nvSpPr>
          <p:cNvPr id="31" name="직사각형 30"/>
          <p:cNvSpPr/>
          <p:nvPr/>
        </p:nvSpPr>
        <p:spPr>
          <a:xfrm>
            <a:off x="2651307" y="3685675"/>
            <a:ext cx="936104" cy="18466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 smtClean="0">
                <a:solidFill>
                  <a:schemeClr val="bg1"/>
                </a:solidFill>
              </a:rPr>
              <a:t>탈퇴하기</a:t>
            </a:r>
            <a:endParaRPr lang="ko-KR" altLang="en-US" sz="900" b="1" dirty="0">
              <a:solidFill>
                <a:schemeClr val="bg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012037" y="3587028"/>
            <a:ext cx="2695867" cy="418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784054" y="336435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③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65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805</Words>
  <Application>Microsoft Office PowerPoint</Application>
  <PresentationFormat>화면 슬라이드 쇼(4:3)</PresentationFormat>
  <Paragraphs>365</Paragraphs>
  <Slides>20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HY헤드라인M</vt:lpstr>
      <vt:lpstr>굴림</vt:lpstr>
      <vt:lpstr>맑은 고딕</vt:lpstr>
      <vt:lpstr>Arial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 지석</dc:creator>
  <cp:lastModifiedBy>user</cp:lastModifiedBy>
  <cp:revision>116</cp:revision>
  <dcterms:created xsi:type="dcterms:W3CDTF">2017-09-15T02:45:02Z</dcterms:created>
  <dcterms:modified xsi:type="dcterms:W3CDTF">2024-04-12T05:06:56Z</dcterms:modified>
</cp:coreProperties>
</file>