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96" r:id="rId2"/>
    <p:sldId id="291" r:id="rId3"/>
    <p:sldId id="297" r:id="rId4"/>
    <p:sldId id="295" r:id="rId5"/>
    <p:sldId id="277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57F"/>
    <a:srgbClr val="2B578D"/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41" autoAdjust="0"/>
    <p:restoredTop sz="99658" autoAdjust="0"/>
  </p:normalViewPr>
  <p:slideViewPr>
    <p:cSldViewPr>
      <p:cViewPr varScale="1">
        <p:scale>
          <a:sx n="115" d="100"/>
          <a:sy n="115" d="100"/>
        </p:scale>
        <p:origin x="1662" y="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88A5D-64B5-4870-AA4E-CF357EFD28E3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0E3DF-E7D1-45DE-BC79-FFEBC191692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7037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57012-BE34-4669-B280-43917DC05A67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CE7AC-7482-4527-A3E9-3CA7C7712B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932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Page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pattFill prst="pct50">
            <a:fgClr>
              <a:schemeClr val="tx2">
                <a:lumMod val="60000"/>
                <a:lumOff val="40000"/>
              </a:schemeClr>
            </a:fgClr>
            <a:bgClr>
              <a:schemeClr val="bg1">
                <a:lumMod val="65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dirty="0" err="1"/>
          </a:p>
        </p:txBody>
      </p:sp>
      <p:sp>
        <p:nvSpPr>
          <p:cNvPr id="23" name="타원 22"/>
          <p:cNvSpPr/>
          <p:nvPr userDrawn="1"/>
        </p:nvSpPr>
        <p:spPr>
          <a:xfrm>
            <a:off x="5654544" y="507848"/>
            <a:ext cx="4286280" cy="3881849"/>
          </a:xfrm>
          <a:prstGeom prst="ellipse">
            <a:avLst/>
          </a:prstGeom>
          <a:gradFill flip="none" rotWithShape="1">
            <a:gsLst>
              <a:gs pos="44000">
                <a:srgbClr val="002060">
                  <a:alpha val="7000"/>
                  <a:lumMod val="83000"/>
                </a:srgbClr>
              </a:gs>
              <a:gs pos="0">
                <a:srgbClr val="A3C5F7">
                  <a:alpha val="78824"/>
                </a:srgbClr>
              </a:gs>
              <a:gs pos="84000">
                <a:srgbClr val="709BE2">
                  <a:alpha val="32941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" cap="sq">
            <a:noFill/>
            <a:miter lim="800000"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endParaRPr lang="ko-KR" altLang="en-US" sz="1000" dirty="0" err="1">
              <a:solidFill>
                <a:schemeClr val="tx1"/>
              </a:solidFill>
            </a:endParaRPr>
          </a:p>
        </p:txBody>
      </p:sp>
      <p:grpSp>
        <p:nvGrpSpPr>
          <p:cNvPr id="2" name="그룹 1"/>
          <p:cNvGrpSpPr/>
          <p:nvPr userDrawn="1"/>
        </p:nvGrpSpPr>
        <p:grpSpPr>
          <a:xfrm>
            <a:off x="8040266" y="333241"/>
            <a:ext cx="1377230" cy="307766"/>
            <a:chOff x="7939236" y="333241"/>
            <a:chExt cx="1377230" cy="307766"/>
          </a:xfrm>
        </p:grpSpPr>
        <p:sp>
          <p:nvSpPr>
            <p:cNvPr id="3" name="Text Box 43"/>
            <p:cNvSpPr txBox="1">
              <a:spLocks noChangeArrowheads="1"/>
            </p:cNvSpPr>
            <p:nvPr/>
          </p:nvSpPr>
          <p:spPr bwMode="auto">
            <a:xfrm>
              <a:off x="8254353" y="333241"/>
              <a:ext cx="746999" cy="3077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45715" rIns="0" bIns="45715">
              <a:spAutoFit/>
            </a:bodyPr>
            <a:lstStyle>
              <a:lvl1pPr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1pPr>
              <a:lvl2pPr marL="742950" indent="-28575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2pPr>
              <a:lvl3pPr marL="11430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3pPr>
              <a:lvl4pPr marL="16002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4pPr>
              <a:lvl5pPr marL="2057400" indent="-228600" eaLnBrk="0" hangingPunct="0"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300">
                  <a:solidFill>
                    <a:schemeClr val="tx1"/>
                  </a:solidFill>
                  <a:latin typeface="Arial" charset="0"/>
                  <a:ea typeface="굴림" pitchFamily="50" charset="-127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ko-KR" sz="1400" b="1" i="0" dirty="0">
                  <a:solidFill>
                    <a:schemeClr val="bg1"/>
                  </a:solidFill>
                  <a:latin typeface="Arial" pitchFamily="34" charset="0"/>
                  <a:ea typeface="맑은 고딕" pitchFamily="50" charset="-127"/>
                  <a:cs typeface="Arial" pitchFamily="34" charset="0"/>
                  <a:sym typeface="Wingdings 3" pitchFamily="18" charset="2"/>
                </a:rPr>
                <a:t>Payment</a:t>
              </a:r>
            </a:p>
          </p:txBody>
        </p:sp>
        <p:sp>
          <p:nvSpPr>
            <p:cNvPr id="4" name="직사각형 3"/>
            <p:cNvSpPr/>
            <p:nvPr userDrawn="1"/>
          </p:nvSpPr>
          <p:spPr>
            <a:xfrm>
              <a:off x="7939236" y="333241"/>
              <a:ext cx="1377230" cy="307766"/>
            </a:xfrm>
            <a:prstGeom prst="rect">
              <a:avLst/>
            </a:prstGeom>
            <a:noFill/>
            <a:ln w="19050" cap="sq">
              <a:solidFill>
                <a:schemeClr val="bg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직사각형 5"/>
          <p:cNvSpPr/>
          <p:nvPr userDrawn="1"/>
        </p:nvSpPr>
        <p:spPr>
          <a:xfrm>
            <a:off x="0" y="0"/>
            <a:ext cx="9906000" cy="94320"/>
          </a:xfrm>
          <a:prstGeom prst="rect">
            <a:avLst/>
          </a:prstGeom>
          <a:pattFill prst="ltDnDiag">
            <a:fgClr>
              <a:schemeClr val="tx1">
                <a:lumMod val="75000"/>
                <a:lumOff val="25000"/>
              </a:schemeClr>
            </a:fgClr>
            <a:bgClr>
              <a:schemeClr val="tx1">
                <a:lumMod val="65000"/>
                <a:lumOff val="3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 sz="2800" b="1" dirty="0">
              <a:solidFill>
                <a:prstClr val="white"/>
              </a:solidFill>
            </a:endParaRPr>
          </a:p>
        </p:txBody>
      </p:sp>
      <p:graphicFrame>
        <p:nvGraphicFramePr>
          <p:cNvPr id="19" name="Group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94012357"/>
              </p:ext>
            </p:extLst>
          </p:nvPr>
        </p:nvGraphicFramePr>
        <p:xfrm>
          <a:off x="6825208" y="5490891"/>
          <a:ext cx="2592288" cy="998921"/>
        </p:xfrm>
        <a:graphic>
          <a:graphicData uri="http://schemas.openxmlformats.org/drawingml/2006/table">
            <a:tbl>
              <a:tblPr/>
              <a:tblGrid>
                <a:gridCol w="792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467">
                <a:tc>
                  <a:txBody>
                    <a:bodyPr/>
                    <a:lstStyle/>
                    <a:p>
                      <a:pPr marL="0" marR="0" lvl="0" indent="0" algn="l" defTabSz="957263" rtl="0" eaLnBrk="1" fontAlgn="base" latinLnBrk="1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성 일 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66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작   성   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588"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1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000" kern="1200" dirty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문서관리자 </a:t>
                      </a:r>
                      <a:endParaRPr kumimoji="1" lang="en-US" altLang="ko-KR" sz="1000" kern="1200" dirty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35995" marR="35995" marT="17998" marB="17998" anchor="ctr" horzOverflow="overflow">
                    <a:lnL cap="flat">
                      <a:noFill/>
                    </a:lnL>
                    <a:lnR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㈜</a:t>
                      </a:r>
                      <a:r>
                        <a:rPr kumimoji="1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다날</a:t>
                      </a:r>
                      <a:r>
                        <a:rPr kumimoji="1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 결제사업본부 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marL="35995" marR="35995" marT="17998" marB="17998" anchor="ctr" horzOverflow="overflow">
                    <a:lnL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31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40"/>
          <p:cNvSpPr>
            <a:spLocks noChangeArrowheads="1"/>
          </p:cNvSpPr>
          <p:nvPr userDrawn="1"/>
        </p:nvSpPr>
        <p:spPr bwMode="auto">
          <a:xfrm>
            <a:off x="3564365" y="4325330"/>
            <a:ext cx="5942756" cy="50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45715" rIns="91429" bIns="45715" anchor="ctr">
            <a:spAutoFit/>
          </a:bodyPr>
          <a:lstStyle/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본 문서의 저작권은 ㈜</a:t>
            </a:r>
            <a:r>
              <a:rPr lang="ko-KR" altLang="en-US" sz="900" dirty="0" err="1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다날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소유이므로 사전 허가 없이 무단전재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복사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유출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,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유포한 </a:t>
            </a:r>
            <a:endParaRPr lang="en-US" altLang="ko-KR" sz="90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자는 이로 인하여 발생한 당사의 모든 불이익에 대하여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 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금전적 손해배상은 물론 관계법령에 의한 민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</a:t>
            </a:r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형사상의 </a:t>
            </a:r>
            <a:endParaRPr lang="en-US" altLang="ko-KR" sz="900" dirty="0">
              <a:solidFill>
                <a:schemeClr val="bg1">
                  <a:lumMod val="95000"/>
                </a:schemeClr>
              </a:solidFill>
              <a:latin typeface="맑은 고딕" pitchFamily="50" charset="-127"/>
              <a:ea typeface="맑은 고딕" pitchFamily="50" charset="-127"/>
              <a:sym typeface="Wingdings 3" pitchFamily="18" charset="2"/>
            </a:endParaRPr>
          </a:p>
          <a:p>
            <a:pPr lvl="0" algn="r"/>
            <a:r>
              <a:rPr lang="ko-KR" altLang="en-US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처벌을 감수하여야 합니다</a:t>
            </a:r>
            <a:r>
              <a:rPr lang="en-US" altLang="ko-KR" sz="900" dirty="0">
                <a:solidFill>
                  <a:schemeClr val="bg1">
                    <a:lumMod val="95000"/>
                  </a:schemeClr>
                </a:solidFill>
                <a:latin typeface="맑은 고딕" pitchFamily="50" charset="-127"/>
                <a:ea typeface="맑은 고딕" pitchFamily="50" charset="-127"/>
                <a:sym typeface="Wingdings 3" pitchFamily="18" charset="2"/>
              </a:rPr>
              <a:t>. </a:t>
            </a:r>
          </a:p>
        </p:txBody>
      </p:sp>
      <p:cxnSp>
        <p:nvCxnSpPr>
          <p:cNvPr id="34" name="직선 연결선 33"/>
          <p:cNvCxnSpPr/>
          <p:nvPr userDrawn="1"/>
        </p:nvCxnSpPr>
        <p:spPr>
          <a:xfrm>
            <a:off x="488950" y="4245757"/>
            <a:ext cx="8928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6"/>
          <p:cNvGrpSpPr/>
          <p:nvPr userDrawn="1"/>
        </p:nvGrpSpPr>
        <p:grpSpPr>
          <a:xfrm>
            <a:off x="513226" y="5615873"/>
            <a:ext cx="3239914" cy="803200"/>
            <a:chOff x="488950" y="5607781"/>
            <a:chExt cx="3239914" cy="803200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488950" y="6195548"/>
              <a:ext cx="3239914" cy="215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45715" rIns="91429" bIns="45715" anchor="ctr">
              <a:spAutoFit/>
            </a:bodyPr>
            <a:lstStyle>
              <a:defPPr>
                <a:defRPr lang="ko-KR"/>
              </a:defPPr>
              <a:lvl1pPr>
                <a:defRPr sz="800">
                  <a:solidFill>
                    <a:srgbClr val="75A4DD"/>
                  </a:solidFill>
                  <a:latin typeface="맑은 고딕" pitchFamily="50" charset="-127"/>
                  <a:ea typeface="맑은 고딕" pitchFamily="50" charset="-127"/>
                </a:defRPr>
              </a:lvl1pPr>
            </a:lstStyle>
            <a:p>
              <a:pPr algn="l"/>
              <a:r>
                <a:rPr kumimoji="1" lang="en-US" altLang="ko-KR" sz="800" kern="1200" baseline="0" dirty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Corporate Introduction @ DANAL Co., Ltd. All Rights Reserved.</a:t>
              </a:r>
              <a:r>
                <a:rPr kumimoji="1" lang="ko-KR" altLang="en-US" sz="800" kern="1200" baseline="0" dirty="0">
                  <a:solidFill>
                    <a:schemeClr val="bg1">
                      <a:lumMod val="85000"/>
                    </a:schemeClr>
                  </a:solidFill>
                  <a:latin typeface="Calibri" pitchFamily="34" charset="0"/>
                  <a:ea typeface="맑은 고딕" pitchFamily="50" charset="-127"/>
                  <a:cs typeface="+mn-cs"/>
                </a:rPr>
                <a:t>              </a:t>
              </a:r>
              <a:endParaRPr kumimoji="1" lang="en-US" altLang="ko-KR" sz="800" kern="1200" baseline="0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9904" y="5607781"/>
              <a:ext cx="1242066" cy="475711"/>
            </a:xfrm>
            <a:prstGeom prst="rect">
              <a:avLst/>
            </a:prstGeom>
          </p:spPr>
        </p:pic>
      </p:grpSp>
      <p:sp>
        <p:nvSpPr>
          <p:cNvPr id="12" name="제목 7"/>
          <p:cNvSpPr txBox="1">
            <a:spLocks/>
          </p:cNvSpPr>
          <p:nvPr userDrawn="1"/>
        </p:nvSpPr>
        <p:spPr>
          <a:xfrm>
            <a:off x="620923" y="2123280"/>
            <a:ext cx="8894290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 err="1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서브몰</a:t>
            </a:r>
            <a:r>
              <a:rPr kumimoji="0" lang="ko-KR" altLang="en-US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 등록</a:t>
            </a:r>
            <a:r>
              <a:rPr kumimoji="0" lang="en-US" altLang="ko-KR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/>
            </a:r>
            <a:br>
              <a:rPr kumimoji="0" lang="en-US" altLang="ko-KR" sz="340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chemeClr val="bg1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chemeClr val="bg1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  <p:sp>
        <p:nvSpPr>
          <p:cNvPr id="33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493539" y="1412776"/>
            <a:ext cx="6041334" cy="784891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4700" b="1" kern="1200" baseline="0" dirty="0" smtClean="0">
                <a:solidFill>
                  <a:srgbClr val="525252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 err="1"/>
              <a:t>업체명</a:t>
            </a:r>
            <a:endParaRPr lang="ko-KR" altLang="en-US" dirty="0"/>
          </a:p>
        </p:txBody>
      </p:sp>
      <p:sp>
        <p:nvSpPr>
          <p:cNvPr id="35" name="제목 7"/>
          <p:cNvSpPr txBox="1">
            <a:spLocks/>
          </p:cNvSpPr>
          <p:nvPr userDrawn="1"/>
        </p:nvSpPr>
        <p:spPr>
          <a:xfrm>
            <a:off x="6535743" y="3445077"/>
            <a:ext cx="2971377" cy="693747"/>
          </a:xfrm>
          <a:prstGeom prst="rect">
            <a:avLst/>
          </a:prstGeom>
        </p:spPr>
        <p:txBody>
          <a:bodyPr/>
          <a:lstStyle/>
          <a:p>
            <a:pPr lvl="0" algn="r">
              <a:lnSpc>
                <a:spcPct val="120000"/>
              </a:lnSpc>
              <a:defRPr/>
            </a:pPr>
            <a:r>
              <a:rPr kumimoji="0" lang="ko-KR" altLang="en-US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결제 프로세스</a:t>
            </a:r>
            <a:r>
              <a:rPr kumimoji="0" lang="en-US" altLang="ko-KR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(</a:t>
            </a:r>
            <a:r>
              <a:rPr kumimoji="0" lang="ko-KR" altLang="en-US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경로</a:t>
            </a:r>
            <a:r>
              <a:rPr kumimoji="0" lang="en-US" altLang="ko-KR" sz="2150" b="1" kern="1200" baseline="0" noProof="0" dirty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rPr>
              <a:t>) </a:t>
            </a:r>
            <a:endParaRPr kumimoji="0" lang="ko-KR" altLang="en-US" sz="2150" b="1" kern="1200" baseline="0" noProof="0" dirty="0">
              <a:solidFill>
                <a:schemeClr val="bg1"/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3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7686902" y="5530203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날짜기입</a:t>
            </a:r>
          </a:p>
        </p:txBody>
      </p:sp>
      <p:sp>
        <p:nvSpPr>
          <p:cNvPr id="37" name="텍스트 개체 틀 32"/>
          <p:cNvSpPr>
            <a:spLocks noGrp="1"/>
          </p:cNvSpPr>
          <p:nvPr>
            <p:ph type="body" sz="quarter" idx="12" hasCustomPrompt="1"/>
          </p:nvPr>
        </p:nvSpPr>
        <p:spPr>
          <a:xfrm>
            <a:off x="7686902" y="5870069"/>
            <a:ext cx="1558145" cy="27210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kumimoji="0" lang="ko-KR" altLang="en-US" sz="100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담당자명</a:t>
            </a:r>
          </a:p>
        </p:txBody>
      </p:sp>
      <p:sp>
        <p:nvSpPr>
          <p:cNvPr id="38" name="텍스트 개체 틀 32"/>
          <p:cNvSpPr>
            <a:spLocks noGrp="1"/>
          </p:cNvSpPr>
          <p:nvPr>
            <p:ph type="body" sz="quarter" idx="13" hasCustomPrompt="1"/>
          </p:nvPr>
        </p:nvSpPr>
        <p:spPr>
          <a:xfrm>
            <a:off x="3480472" y="3879217"/>
            <a:ext cx="5936578" cy="28604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kumimoji="0" lang="ko-KR" altLang="en-US" sz="1250" b="0" kern="1200" baseline="0" dirty="0" smtClean="0">
                <a:solidFill>
                  <a:schemeClr val="bg1"/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ko-KR" altLang="en-US" dirty="0"/>
              <a:t>사이트주소기입</a:t>
            </a:r>
          </a:p>
        </p:txBody>
      </p:sp>
    </p:spTree>
    <p:extLst>
      <p:ext uri="{BB962C8B-B14F-4D97-AF65-F5344CB8AC3E}">
        <p14:creationId xmlns:p14="http://schemas.microsoft.com/office/powerpoint/2010/main" val="3020228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cription: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ko-KR" altLang="en-US" sz="1000" b="1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>
            <a:spLocks noGrp="1"/>
          </p:cNvSpPr>
          <p:nvPr>
            <p:ph type="title"/>
          </p:nvPr>
        </p:nvSpPr>
        <p:spPr>
          <a:xfrm>
            <a:off x="250766" y="2599089"/>
            <a:ext cx="7006490" cy="1143000"/>
          </a:xfrm>
          <a:prstGeom prst="rect">
            <a:avLst/>
          </a:prstGeom>
        </p:spPr>
        <p:txBody>
          <a:bodyPr wrap="none" lIns="0" tIns="0" rIns="0" anchor="ctr"/>
          <a:lstStyle>
            <a:lvl1pPr>
              <a:defRPr sz="28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952802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7000" b="1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Thank</a:t>
            </a:r>
            <a:r>
              <a:rPr lang="en-US" altLang="ko-KR" sz="7000" b="1" baseline="0" dirty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cs typeface="Calibri" pitchFamily="34" charset="0"/>
              </a:rPr>
              <a:t> you</a:t>
            </a:r>
            <a:endParaRPr lang="ko-KR" altLang="en-US" sz="7000" b="1" dirty="0">
              <a:solidFill>
                <a:schemeClr val="bg1">
                  <a:lumMod val="6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794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i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288704" y="2852936"/>
            <a:ext cx="54726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8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고맙습니다</a:t>
            </a:r>
            <a:r>
              <a:rPr lang="en-US" altLang="ko-KR" sz="4800" b="1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Calibri" pitchFamily="34" charset="0"/>
              </a:rPr>
              <a:t>.</a:t>
            </a:r>
            <a:endParaRPr lang="ko-KR" altLang="en-US" sz="4800" b="1" dirty="0">
              <a:solidFill>
                <a:schemeClr val="bg1">
                  <a:lumMod val="65000"/>
                </a:schemeClr>
              </a:solidFill>
              <a:latin typeface="+mn-ea"/>
              <a:ea typeface="+mn-ea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09320"/>
            <a:ext cx="9906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ko-KR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Corporate Introduction @ DANAL Co., Ltd. All Rights Reserved.</a:t>
            </a:r>
            <a:r>
              <a:rPr kumimoji="1" lang="ko-KR" altLang="en-US" sz="800" b="0" i="0" u="none" strike="noStrike" kern="1200" baseline="0" dirty="0">
                <a:solidFill>
                  <a:schemeClr val="bg1">
                    <a:lumMod val="6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</a:t>
            </a:r>
            <a:endParaRPr kumimoji="1" lang="en-US" altLang="ko-KR" sz="800" b="0" i="0" u="none" strike="noStrike" kern="1200" baseline="0" dirty="0">
              <a:solidFill>
                <a:schemeClr val="bg1">
                  <a:lumMod val="6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459" y="153748"/>
            <a:ext cx="1077533" cy="4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868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08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0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680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0677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6233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7948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DFC97C24-D13C-4134-986B-6262495594F0}" type="datetimeFigureOut">
              <a:rPr lang="ko-KR" altLang="en-US" smtClean="0"/>
              <a:t>2023-06-28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/>
          <a:lstStyle/>
          <a:p>
            <a:fld id="{ED0D0D7A-66E0-4DA2-9EC1-F1FAD039C6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86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6" name="제목 2"/>
          <p:cNvSpPr>
            <a:spLocks noGrp="1"/>
          </p:cNvSpPr>
          <p:nvPr>
            <p:ph type="title"/>
          </p:nvPr>
        </p:nvSpPr>
        <p:spPr>
          <a:xfrm>
            <a:off x="1120946" y="2715977"/>
            <a:ext cx="4961756" cy="424991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36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315211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en-US" altLang="ko-KR" sz="5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  <a:t>ISP</a:t>
            </a:r>
            <a:br>
              <a:rPr kumimoji="0" lang="en-US" altLang="ko-KR" sz="5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74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ex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1136576" y="2643969"/>
            <a:ext cx="2520280" cy="7200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 dirty="0"/>
          </a:p>
        </p:txBody>
      </p:sp>
      <p:sp>
        <p:nvSpPr>
          <p:cNvPr id="4" name="제목 7"/>
          <p:cNvSpPr txBox="1">
            <a:spLocks/>
          </p:cNvSpPr>
          <p:nvPr userDrawn="1"/>
        </p:nvSpPr>
        <p:spPr>
          <a:xfrm>
            <a:off x="1037421" y="3124524"/>
            <a:ext cx="8894290" cy="693747"/>
          </a:xfrm>
          <a:prstGeom prst="rect">
            <a:avLst/>
          </a:prstGeom>
        </p:spPr>
        <p:txBody>
          <a:bodyPr anchor="ctr"/>
          <a:lstStyle/>
          <a:p>
            <a:pPr lvl="0" algn="l">
              <a:lnSpc>
                <a:spcPct val="120000"/>
              </a:lnSpc>
              <a:defRPr/>
            </a:pPr>
            <a:r>
              <a:rPr kumimoji="0" lang="ko-KR" altLang="en-US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>안심클릭</a:t>
            </a:r>
            <a:r>
              <a:rPr kumimoji="0" lang="en-US" altLang="ko-KR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  <a:t/>
            </a:r>
            <a:br>
              <a:rPr kumimoji="0" lang="en-US" altLang="ko-KR" sz="3400" b="1" kern="1200" baseline="0" noProof="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cs typeface="Arial" pitchFamily="34" charset="0"/>
              </a:rPr>
            </a:br>
            <a:r>
              <a:rPr kumimoji="0" lang="en-US" altLang="ko-KR" sz="4400" b="1" kern="1200" baseline="0" noProof="0" dirty="0">
                <a:solidFill>
                  <a:srgbClr val="39557F"/>
                </a:solidFill>
                <a:latin typeface="Arial" pitchFamily="34" charset="0"/>
                <a:ea typeface="굴림" pitchFamily="50" charset="-127"/>
                <a:cs typeface="Arial" pitchFamily="34" charset="0"/>
              </a:rPr>
              <a:t> </a:t>
            </a:r>
            <a:endParaRPr kumimoji="0" lang="ko-KR" altLang="en-US" sz="4400" b="1" kern="1200" noProof="0" dirty="0">
              <a:solidFill>
                <a:srgbClr val="39557F"/>
              </a:solidFill>
              <a:latin typeface="Arial" pitchFamily="34" charset="0"/>
              <a:ea typeface="굴림" pitchFamily="50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63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52439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>
              <a:defRPr lang="ko-KR" altLang="en-US" sz="28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1319201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rt 2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471855" y="225968"/>
            <a:ext cx="4961756" cy="1023742"/>
          </a:xfrm>
          <a:prstGeom prst="rect">
            <a:avLst/>
          </a:prstGeom>
          <a:noFill/>
        </p:spPr>
        <p:txBody>
          <a:bodyPr wrap="none" lIns="0" rIns="0" rtlCol="0" anchor="t">
            <a:noAutofit/>
          </a:bodyPr>
          <a:lstStyle>
            <a:lvl1pPr algn="l" defTabSz="957263" rtl="0" fontAlgn="base" latinLnBrk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kumimoji="1" lang="ko-KR" altLang="en-US" sz="2800" b="1" kern="120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</a:lstStyle>
          <a:p>
            <a:pPr lvl="0" defTabSz="957263">
              <a:lnSpc>
                <a:spcPts val="2000"/>
              </a:lnSpc>
            </a:pPr>
            <a:r>
              <a:rPr lang="ko-KR" altLang="en-US" dirty="0"/>
              <a:t>마스터 제목 스타일 편집</a:t>
            </a:r>
          </a:p>
        </p:txBody>
      </p:sp>
      <p:sp>
        <p:nvSpPr>
          <p:cNvPr id="6" name="직사각형 5"/>
          <p:cNvSpPr/>
          <p:nvPr userDrawn="1"/>
        </p:nvSpPr>
        <p:spPr>
          <a:xfrm>
            <a:off x="488950" y="0"/>
            <a:ext cx="1871762" cy="58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lvl="0" algn="ctr"/>
            <a:endParaRPr lang="ko-KR" altLang="en-US" sz="900"/>
          </a:p>
        </p:txBody>
      </p:sp>
    </p:spTree>
    <p:extLst>
      <p:ext uri="{BB962C8B-B14F-4D97-AF65-F5344CB8AC3E}">
        <p14:creationId xmlns:p14="http://schemas.microsoft.com/office/powerpoint/2010/main" val="2291236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9523410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7647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 userDrawn="1"/>
        </p:nvGrpSpPr>
        <p:grpSpPr>
          <a:xfrm>
            <a:off x="0" y="0"/>
            <a:ext cx="9906000" cy="590550"/>
            <a:chOff x="0" y="0"/>
            <a:chExt cx="9906000" cy="1125538"/>
          </a:xfrm>
        </p:grpSpPr>
        <p:sp>
          <p:nvSpPr>
            <p:cNvPr id="3" name="직사각형 2"/>
            <p:cNvSpPr/>
            <p:nvPr userDrawn="1"/>
          </p:nvSpPr>
          <p:spPr>
            <a:xfrm>
              <a:off x="0" y="0"/>
              <a:ext cx="9906000" cy="1125538"/>
            </a:xfrm>
            <a:prstGeom prst="rect">
              <a:avLst/>
            </a:prstGeom>
            <a:pattFill prst="ltDnDiag">
              <a:fgClr>
                <a:schemeClr val="accent1">
                  <a:lumMod val="60000"/>
                  <a:lumOff val="40000"/>
                </a:schemeClr>
              </a:fgClr>
              <a:bgClr>
                <a:srgbClr val="A9C6E9"/>
              </a:bgClr>
            </a:pattFill>
            <a:ln w="3175" cap="sq">
              <a:noFill/>
              <a:prstDash val="solid"/>
              <a:miter lim="800000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none" lIns="36000" tIns="45720" rIns="3600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lnSpc>
                  <a:spcPct val="150000"/>
                </a:lnSpc>
              </a:pPr>
              <a:endParaRPr lang="ko-KR" altLang="en-US" sz="1200" b="1" i="1">
                <a:solidFill>
                  <a:schemeClr val="bg1"/>
                </a:solidFill>
                <a:latin typeface="Calibri" pitchFamily="34" charset="0"/>
                <a:ea typeface="나눔고딕" pitchFamily="50" charset="-127"/>
              </a:endParaRPr>
            </a:p>
          </p:txBody>
        </p:sp>
        <p:cxnSp>
          <p:nvCxnSpPr>
            <p:cNvPr id="4" name="직선 연결선 3"/>
            <p:cNvCxnSpPr/>
            <p:nvPr userDrawn="1"/>
          </p:nvCxnSpPr>
          <p:spPr>
            <a:xfrm>
              <a:off x="9772650" y="564922"/>
              <a:ext cx="133350" cy="0"/>
            </a:xfrm>
            <a:prstGeom prst="line">
              <a:avLst/>
            </a:prstGeom>
            <a:ln w="3175" cap="sq">
              <a:solidFill>
                <a:schemeClr val="bg1"/>
              </a:solidFill>
              <a:prstDash val="sysDot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266086" y="139176"/>
            <a:ext cx="9438828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4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-9525" y="49957"/>
            <a:ext cx="209550" cy="492968"/>
          </a:xfrm>
          <a:prstGeom prst="rect">
            <a:avLst/>
          </a:prstGeom>
          <a:pattFill prst="ltDnDiag">
            <a:fgClr>
              <a:srgbClr val="2B578D"/>
            </a:fgClr>
            <a:bgClr>
              <a:schemeClr val="accent1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244302" y="54521"/>
            <a:ext cx="0" cy="47887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319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mon Ru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2219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 userDrawn="1"/>
        </p:nvSpPr>
        <p:spPr>
          <a:xfrm>
            <a:off x="210345" y="1721508"/>
            <a:ext cx="8819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전체 구조도</a:t>
            </a:r>
          </a:p>
        </p:txBody>
      </p:sp>
      <p:sp>
        <p:nvSpPr>
          <p:cNvPr id="12" name="직사각형 11"/>
          <p:cNvSpPr/>
          <p:nvPr userDrawn="1"/>
        </p:nvSpPr>
        <p:spPr>
          <a:xfrm>
            <a:off x="421945" y="2286138"/>
            <a:ext cx="458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Gate</a:t>
            </a:r>
            <a:endParaRPr lang="ko-KR" altLang="en-US" sz="11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직사각형 12"/>
          <p:cNvSpPr/>
          <p:nvPr userDrawn="1"/>
        </p:nvSpPr>
        <p:spPr>
          <a:xfrm>
            <a:off x="409921" y="2850768"/>
            <a:ext cx="48282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단지 </a:t>
            </a:r>
          </a:p>
        </p:txBody>
      </p:sp>
      <p:sp>
        <p:nvSpPr>
          <p:cNvPr id="14" name="직사각형 13"/>
          <p:cNvSpPr/>
          <p:nvPr userDrawn="1"/>
        </p:nvSpPr>
        <p:spPr>
          <a:xfrm>
            <a:off x="425953" y="341539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가구</a:t>
            </a:r>
          </a:p>
        </p:txBody>
      </p:sp>
      <p:sp>
        <p:nvSpPr>
          <p:cNvPr id="15" name="직사각형 14"/>
          <p:cNvSpPr/>
          <p:nvPr userDrawn="1"/>
        </p:nvSpPr>
        <p:spPr>
          <a:xfrm>
            <a:off x="425954" y="3980028"/>
            <a:ext cx="45076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가전</a:t>
            </a:r>
          </a:p>
        </p:txBody>
      </p:sp>
      <p:sp>
        <p:nvSpPr>
          <p:cNvPr id="16" name="직사각형 15"/>
          <p:cNvSpPr/>
          <p:nvPr userDrawn="1"/>
        </p:nvSpPr>
        <p:spPr>
          <a:xfrm>
            <a:off x="249626" y="5396221"/>
            <a:ext cx="80342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기기정보</a:t>
            </a:r>
            <a:endParaRPr lang="en-US" altLang="ko-KR" sz="11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ctr"/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등록 </a:t>
            </a:r>
            <a:r>
              <a:rPr lang="en-US" altLang="ko-KR" sz="1100" dirty="0">
                <a:solidFill>
                  <a:schemeClr val="bg1"/>
                </a:solidFill>
                <a:latin typeface="Calibri" panose="020F0502020204030204" pitchFamily="34" charset="0"/>
              </a:rPr>
              <a:t>/</a:t>
            </a:r>
            <a:r>
              <a:rPr lang="ko-KR" alt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편집</a:t>
            </a:r>
          </a:p>
        </p:txBody>
      </p:sp>
      <p:cxnSp>
        <p:nvCxnSpPr>
          <p:cNvPr id="20" name="직선 연결선 19"/>
          <p:cNvCxnSpPr/>
          <p:nvPr userDrawn="1"/>
        </p:nvCxnSpPr>
        <p:spPr>
          <a:xfrm>
            <a:off x="308161" y="21257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연결선 20"/>
          <p:cNvCxnSpPr/>
          <p:nvPr userDrawn="1"/>
        </p:nvCxnSpPr>
        <p:spPr>
          <a:xfrm>
            <a:off x="308161" y="2663135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21"/>
          <p:cNvCxnSpPr/>
          <p:nvPr userDrawn="1"/>
        </p:nvCxnSpPr>
        <p:spPr>
          <a:xfrm>
            <a:off x="308161" y="3264713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 userDrawn="1"/>
        </p:nvCxnSpPr>
        <p:spPr>
          <a:xfrm>
            <a:off x="308161" y="3802124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 userDrawn="1"/>
        </p:nvCxnSpPr>
        <p:spPr>
          <a:xfrm>
            <a:off x="308161" y="43876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308161" y="5302061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308161" y="5895619"/>
            <a:ext cx="670407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 userDrawn="1"/>
        </p:nvCxnSpPr>
        <p:spPr>
          <a:xfrm>
            <a:off x="221705" y="109702"/>
            <a:ext cx="0" cy="400097"/>
          </a:xfrm>
          <a:prstGeom prst="line">
            <a:avLst/>
          </a:prstGeom>
          <a:ln w="28575">
            <a:solidFill>
              <a:srgbClr val="39557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텍스트 개체 틀 32"/>
          <p:cNvSpPr>
            <a:spLocks noGrp="1"/>
          </p:cNvSpPr>
          <p:nvPr>
            <p:ph type="body" sz="quarter" idx="11" hasCustomPrompt="1"/>
          </p:nvPr>
        </p:nvSpPr>
        <p:spPr>
          <a:xfrm>
            <a:off x="182118" y="168365"/>
            <a:ext cx="1992853" cy="2721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buNone/>
              <a:defRPr lang="ko-KR" altLang="en-US" sz="2000" b="1" kern="1200" dirty="0" smtClean="0">
                <a:solidFill>
                  <a:srgbClr val="39557F"/>
                </a:solidFill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en-US" altLang="ko-KR" dirty="0"/>
              <a:t>TITLE</a:t>
            </a:r>
            <a:endParaRPr lang="ko-KR" altLang="en-US" dirty="0"/>
          </a:p>
        </p:txBody>
      </p:sp>
      <p:sp>
        <p:nvSpPr>
          <p:cNvPr id="18" name="직사각형 17"/>
          <p:cNvSpPr/>
          <p:nvPr userDrawn="1"/>
        </p:nvSpPr>
        <p:spPr>
          <a:xfrm>
            <a:off x="5060607" y="631178"/>
            <a:ext cx="4752359" cy="606902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71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42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13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684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855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26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198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369" algn="l" defTabSz="914342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30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95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70" r:id="rId3"/>
    <p:sldLayoutId id="2147483671" r:id="rId4"/>
    <p:sldLayoutId id="2147483663" r:id="rId5"/>
    <p:sldLayoutId id="2147483664" r:id="rId6"/>
    <p:sldLayoutId id="2147483665" r:id="rId7"/>
    <p:sldLayoutId id="2147483669" r:id="rId8"/>
    <p:sldLayoutId id="2147483668" r:id="rId9"/>
    <p:sldLayoutId id="2147483666" r:id="rId10"/>
    <p:sldLayoutId id="2147483667" r:id="rId11"/>
    <p:sldLayoutId id="2147483672" r:id="rId12"/>
    <p:sldLayoutId id="2147483649" r:id="rId13"/>
    <p:sldLayoutId id="2147483650" r:id="rId14"/>
    <p:sldLayoutId id="2147483651" r:id="rId15"/>
    <p:sldLayoutId id="2147483652" r:id="rId16"/>
    <p:sldLayoutId id="2147483653" r:id="rId17"/>
    <p:sldLayoutId id="2147483654" r:id="rId18"/>
    <p:sldLayoutId id="2147483655" r:id="rId19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ko-KR" altLang="en-US" dirty="0" err="1" smtClean="0"/>
              <a:t>환금성업종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sz="1600" dirty="0" smtClean="0"/>
              <a:t>(</a:t>
            </a:r>
            <a:r>
              <a:rPr lang="ko-KR" altLang="en-US" sz="1600" dirty="0" smtClean="0"/>
              <a:t>환금성업종인 경우에만 작성</a:t>
            </a:r>
            <a:r>
              <a:rPr lang="en-US" altLang="ko-KR" sz="1600" dirty="0" smtClean="0"/>
              <a:t>)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570034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79"/>
              </a:spcBef>
              <a:tabLst>
                <a:tab pos="0" algn="l"/>
              </a:tabLst>
            </a:pP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포인트</a:t>
            </a:r>
            <a:r>
              <a:rPr lang="en-US" altLang="ko-KR" spc="-80" dirty="0">
                <a:solidFill>
                  <a:srgbClr val="404040"/>
                </a:solidFill>
                <a:latin typeface="맑은 고딕"/>
              </a:rPr>
              <a:t>(</a:t>
            </a: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캐시</a:t>
            </a:r>
            <a:r>
              <a:rPr lang="en-US" altLang="ko-KR" spc="-80" dirty="0">
                <a:solidFill>
                  <a:srgbClr val="404040"/>
                </a:solidFill>
                <a:latin typeface="맑은 고딕"/>
              </a:rPr>
              <a:t>)</a:t>
            </a:r>
            <a:r>
              <a:rPr lang="ko-KR" altLang="ko-KR" spc="-80" dirty="0">
                <a:solidFill>
                  <a:srgbClr val="404040"/>
                </a:solidFill>
                <a:latin typeface="맑은 고딕"/>
              </a:rPr>
              <a:t> </a:t>
            </a:r>
            <a:r>
              <a:rPr lang="ko-KR" altLang="en-US" spc="-80" dirty="0" smtClean="0">
                <a:solidFill>
                  <a:srgbClr val="404040"/>
                </a:solidFill>
                <a:latin typeface="맑은 고딕"/>
              </a:rPr>
              <a:t>사용 </a:t>
            </a: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과정</a:t>
            </a:r>
            <a:endParaRPr lang="en-US" altLang="ko-KR" b="0" spc="-80" dirty="0">
              <a:solidFill>
                <a:srgbClr val="000000"/>
              </a:solidFill>
              <a:latin typeface="맑은 고딕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440832" y="0"/>
            <a:ext cx="2808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1)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초기 포인트 잔액</a:t>
            </a:r>
            <a:endParaRPr lang="ko-KR" altLang="ko-KR" sz="1600" dirty="0"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2)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포인트 어떻게 사용되는지</a:t>
            </a:r>
            <a:r>
              <a:rPr lang="en-US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(</a:t>
            </a:r>
            <a:r>
              <a:rPr lang="ko-KR" altLang="ko-KR" sz="1100" spc="-80" dirty="0" err="1">
                <a:latin typeface="굴림" panose="020B0600000101010101" pitchFamily="50" charset="-127"/>
                <a:cs typeface="굴림" panose="020B0600000101010101" pitchFamily="50" charset="-127"/>
              </a:rPr>
              <a:t>사용예시</a:t>
            </a:r>
            <a:r>
              <a:rPr lang="en-US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)</a:t>
            </a:r>
            <a:endParaRPr lang="ko-KR" altLang="ko-KR" sz="1600" dirty="0"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3)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사용된 후 포인트 잔액</a:t>
            </a:r>
            <a:endParaRPr lang="ko-KR" altLang="ko-KR" sz="16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179" y="770112"/>
            <a:ext cx="2661924" cy="5770461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44" y="770112"/>
            <a:ext cx="2661924" cy="5770461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12" y="770112"/>
            <a:ext cx="2661924" cy="5770461"/>
          </a:xfrm>
          <a:prstGeom prst="rect">
            <a:avLst/>
          </a:prstGeom>
        </p:spPr>
      </p:pic>
      <p:sp>
        <p:nvSpPr>
          <p:cNvPr id="10" name="액자 9"/>
          <p:cNvSpPr/>
          <p:nvPr/>
        </p:nvSpPr>
        <p:spPr>
          <a:xfrm>
            <a:off x="560512" y="2204864"/>
            <a:ext cx="2661924" cy="792088"/>
          </a:xfrm>
          <a:prstGeom prst="fram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961484" y="4077072"/>
            <a:ext cx="158417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66675"/>
            <a:r>
              <a:rPr lang="ko-KR" altLang="en-US" b="1" spc="-80" dirty="0" smtClean="0">
                <a:solidFill>
                  <a:srgbClr val="FF0000"/>
                </a:solidFill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결제상품구매</a:t>
            </a:r>
            <a:endParaRPr lang="ko-KR" altLang="ko-KR" sz="2800" b="1" dirty="0">
              <a:solidFill>
                <a:srgbClr val="FF0000"/>
              </a:solidFill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664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479"/>
              </a:spcBef>
              <a:tabLst>
                <a:tab pos="0" algn="l"/>
              </a:tabLst>
            </a:pP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포인트</a:t>
            </a:r>
            <a:r>
              <a:rPr lang="en-US" altLang="ko-KR" spc="-80" dirty="0">
                <a:solidFill>
                  <a:srgbClr val="404040"/>
                </a:solidFill>
                <a:latin typeface="맑은 고딕"/>
              </a:rPr>
              <a:t>(</a:t>
            </a: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캐시</a:t>
            </a:r>
            <a:r>
              <a:rPr lang="en-US" altLang="ko-KR" spc="-80" dirty="0">
                <a:solidFill>
                  <a:srgbClr val="404040"/>
                </a:solidFill>
                <a:latin typeface="맑은 고딕"/>
              </a:rPr>
              <a:t>)</a:t>
            </a:r>
            <a:r>
              <a:rPr lang="ko-KR" altLang="ko-KR" spc="-80" dirty="0">
                <a:solidFill>
                  <a:srgbClr val="404040"/>
                </a:solidFill>
                <a:latin typeface="맑은 고딕"/>
              </a:rPr>
              <a:t> </a:t>
            </a:r>
            <a:r>
              <a:rPr lang="ko-KR" altLang="en-US" spc="-80" dirty="0" smtClean="0">
                <a:solidFill>
                  <a:srgbClr val="404040"/>
                </a:solidFill>
                <a:latin typeface="맑은 고딕"/>
              </a:rPr>
              <a:t>사용 </a:t>
            </a:r>
            <a:r>
              <a:rPr lang="ko-KR" altLang="en-US" spc="-80" dirty="0">
                <a:solidFill>
                  <a:srgbClr val="404040"/>
                </a:solidFill>
                <a:latin typeface="맑은 고딕"/>
              </a:rPr>
              <a:t>과정</a:t>
            </a:r>
            <a:endParaRPr lang="en-US" altLang="ko-KR" b="0" spc="-80" dirty="0">
              <a:solidFill>
                <a:srgbClr val="000000"/>
              </a:solidFill>
              <a:latin typeface="맑은 고딕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3440832" y="0"/>
            <a:ext cx="28083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1)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초기 포인트 잔액</a:t>
            </a:r>
            <a:endParaRPr lang="ko-KR" altLang="ko-KR" sz="1600" dirty="0"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2)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포인트 어떻게 사용되는지</a:t>
            </a:r>
            <a:r>
              <a:rPr lang="en-US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(</a:t>
            </a:r>
            <a:r>
              <a:rPr lang="ko-KR" altLang="ko-KR" sz="1100" spc="-80" dirty="0" err="1">
                <a:latin typeface="굴림" panose="020B0600000101010101" pitchFamily="50" charset="-127"/>
                <a:cs typeface="굴림" panose="020B0600000101010101" pitchFamily="50" charset="-127"/>
              </a:rPr>
              <a:t>사용예시</a:t>
            </a:r>
            <a:r>
              <a:rPr lang="en-US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)</a:t>
            </a:r>
            <a:endParaRPr lang="ko-KR" altLang="ko-KR" sz="1600" dirty="0"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  <a:p>
            <a:pPr indent="66675"/>
            <a:r>
              <a:rPr lang="en-US" altLang="ko-KR" sz="1100" spc="-80" dirty="0">
                <a:latin typeface="맑은 고딕" panose="020B0503020000020004" pitchFamily="50" charset="-127"/>
                <a:ea typeface="굴림" panose="020B0600000101010101" pitchFamily="50" charset="-127"/>
                <a:cs typeface="굴림" panose="020B0600000101010101" pitchFamily="50" charset="-127"/>
              </a:rPr>
              <a:t>3) </a:t>
            </a:r>
            <a:r>
              <a:rPr lang="ko-KR" altLang="ko-KR" sz="1100" spc="-80" dirty="0">
                <a:latin typeface="굴림" panose="020B0600000101010101" pitchFamily="50" charset="-127"/>
                <a:cs typeface="굴림" panose="020B0600000101010101" pitchFamily="50" charset="-127"/>
              </a:rPr>
              <a:t>사용된 후 포인트 잔액</a:t>
            </a:r>
            <a:endParaRPr lang="ko-KR" altLang="ko-KR" sz="16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091" y="764704"/>
            <a:ext cx="2635421" cy="5713009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55" y="764704"/>
            <a:ext cx="2583863" cy="5601241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184" y="777494"/>
            <a:ext cx="2589916" cy="561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87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ko-KR" altLang="en-US" spc="-80" dirty="0" smtClean="0"/>
              <a:t>포인트 사용처</a:t>
            </a:r>
            <a:endParaRPr lang="ko-KR" altLang="en-US" spc="-80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28" y="836712"/>
            <a:ext cx="8221222" cy="52013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36576" y="6004904"/>
            <a:ext cx="2656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/>
              <a:t>해당 앱에서만 사용가능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30114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645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</TotalTime>
  <Words>63</Words>
  <Application>Microsoft Office PowerPoint</Application>
  <PresentationFormat>A4 용지(210x297mm)</PresentationFormat>
  <Paragraphs>12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굴림</vt:lpstr>
      <vt:lpstr>나눔고딕</vt:lpstr>
      <vt:lpstr>맑은 고딕</vt:lpstr>
      <vt:lpstr>Arial</vt:lpstr>
      <vt:lpstr>Calibri</vt:lpstr>
      <vt:lpstr>Tahoma</vt:lpstr>
      <vt:lpstr>Times New Roman</vt:lpstr>
      <vt:lpstr>Wingdings 3</vt:lpstr>
      <vt:lpstr>Office 테마</vt:lpstr>
      <vt:lpstr>환금성업종 (환금성업종인 경우에만 작성)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㈜팝아이콘(로또팟) 결제경로</dc:title>
  <dc:creator>sykwon@danal.co.kr</dc:creator>
  <cp:lastModifiedBy>이지니</cp:lastModifiedBy>
  <cp:revision>92</cp:revision>
  <dcterms:created xsi:type="dcterms:W3CDTF">2015-10-26T09:15:08Z</dcterms:created>
  <dcterms:modified xsi:type="dcterms:W3CDTF">2023-06-28T06:50:16Z</dcterms:modified>
</cp:coreProperties>
</file>