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84" r:id="rId3"/>
    <p:sldId id="267" r:id="rId4"/>
    <p:sldId id="268" r:id="rId5"/>
    <p:sldId id="269" r:id="rId6"/>
    <p:sldId id="286" r:id="rId7"/>
    <p:sldId id="270" r:id="rId8"/>
    <p:sldId id="271" r:id="rId9"/>
    <p:sldId id="272" r:id="rId10"/>
    <p:sldId id="273" r:id="rId11"/>
    <p:sldId id="274" r:id="rId12"/>
    <p:sldId id="275" r:id="rId13"/>
    <p:sldId id="282" r:id="rId14"/>
    <p:sldId id="280" r:id="rId1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9" d="100"/>
          <a:sy n="89" d="100"/>
        </p:scale>
        <p:origin x="108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1A1DC-0BB2-402A-97D2-7781024AE12F}" type="datetimeFigureOut">
              <a:rPr lang="ko-KR" altLang="en-US" smtClean="0"/>
              <a:t>2025-12-04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C8B5B-F790-4FAD-BFB7-DF3615AC01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1105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1A1DC-0BB2-402A-97D2-7781024AE12F}" type="datetimeFigureOut">
              <a:rPr lang="ko-KR" altLang="en-US" smtClean="0"/>
              <a:t>2025-12-04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C8B5B-F790-4FAD-BFB7-DF3615AC01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85454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1A1DC-0BB2-402A-97D2-7781024AE12F}" type="datetimeFigureOut">
              <a:rPr lang="ko-KR" altLang="en-US" smtClean="0"/>
              <a:t>2025-12-04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C8B5B-F790-4FAD-BFB7-DF3615AC01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56790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837712" y="364854"/>
            <a:ext cx="10514513" cy="1324881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2" b="0" strike="noStrike" spc="-1">
              <a:solidFill>
                <a:srgbClr val="000000"/>
              </a:solidFill>
              <a:latin typeface="맑은 고딕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837712" y="1825140"/>
            <a:ext cx="10514513" cy="43503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en-US" sz="3870" b="0" strike="noStrike" spc="-1"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1006286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1A1DC-0BB2-402A-97D2-7781024AE12F}" type="datetimeFigureOut">
              <a:rPr lang="ko-KR" altLang="en-US" smtClean="0"/>
              <a:t>2025-12-04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C8B5B-F790-4FAD-BFB7-DF3615AC01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7681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1A1DC-0BB2-402A-97D2-7781024AE12F}" type="datetimeFigureOut">
              <a:rPr lang="ko-KR" altLang="en-US" smtClean="0"/>
              <a:t>2025-12-04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C8B5B-F790-4FAD-BFB7-DF3615AC01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92318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1A1DC-0BB2-402A-97D2-7781024AE12F}" type="datetimeFigureOut">
              <a:rPr lang="ko-KR" altLang="en-US" smtClean="0"/>
              <a:t>2025-12-04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C8B5B-F790-4FAD-BFB7-DF3615AC01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5512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1A1DC-0BB2-402A-97D2-7781024AE12F}" type="datetimeFigureOut">
              <a:rPr lang="ko-KR" altLang="en-US" smtClean="0"/>
              <a:t>2025-12-04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C8B5B-F790-4FAD-BFB7-DF3615AC01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2333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1A1DC-0BB2-402A-97D2-7781024AE12F}" type="datetimeFigureOut">
              <a:rPr lang="ko-KR" altLang="en-US" smtClean="0"/>
              <a:t>2025-12-04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C8B5B-F790-4FAD-BFB7-DF3615AC01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16881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1A1DC-0BB2-402A-97D2-7781024AE12F}" type="datetimeFigureOut">
              <a:rPr lang="ko-KR" altLang="en-US" smtClean="0"/>
              <a:t>2025-12-04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C8B5B-F790-4FAD-BFB7-DF3615AC01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1386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1A1DC-0BB2-402A-97D2-7781024AE12F}" type="datetimeFigureOut">
              <a:rPr lang="ko-KR" altLang="en-US" smtClean="0"/>
              <a:t>2025-12-04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C8B5B-F790-4FAD-BFB7-DF3615AC01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7006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1A1DC-0BB2-402A-97D2-7781024AE12F}" type="datetimeFigureOut">
              <a:rPr lang="ko-KR" altLang="en-US" smtClean="0"/>
              <a:t>2025-12-04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C8B5B-F790-4FAD-BFB7-DF3615AC01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6334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1A1DC-0BB2-402A-97D2-7781024AE12F}" type="datetimeFigureOut">
              <a:rPr lang="ko-KR" altLang="en-US" smtClean="0"/>
              <a:t>2025-12-04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0C8B5B-F790-4FAD-BFB7-DF3615AC01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9623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9844" y="1226902"/>
            <a:ext cx="10492616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400" dirty="0">
                <a:latin typeface="+mn-ea"/>
              </a:rPr>
              <a:t>결제프로세스 파일 작성 유의사항</a:t>
            </a:r>
            <a:endParaRPr lang="en-US" altLang="ko-KR" sz="1400" dirty="0">
              <a:latin typeface="+mn-ea"/>
            </a:endParaRPr>
          </a:p>
          <a:p>
            <a:endParaRPr lang="en-US" altLang="ko-KR" sz="1400" dirty="0">
              <a:latin typeface="+mn-ea"/>
            </a:endParaRPr>
          </a:p>
          <a:p>
            <a:r>
              <a:rPr lang="ko-KR" altLang="en-US" sz="1400" dirty="0">
                <a:latin typeface="+mn-ea"/>
              </a:rPr>
              <a:t>해당 </a:t>
            </a:r>
            <a:r>
              <a:rPr lang="en-US" altLang="ko-KR" sz="1400" dirty="0">
                <a:latin typeface="+mn-ea"/>
              </a:rPr>
              <a:t>PPT </a:t>
            </a:r>
            <a:r>
              <a:rPr lang="ko-KR" altLang="en-US" sz="1400" dirty="0">
                <a:latin typeface="+mn-ea"/>
              </a:rPr>
              <a:t>파일은 판매상품</a:t>
            </a:r>
            <a:r>
              <a:rPr lang="en-US" altLang="ko-KR" sz="1400" dirty="0">
                <a:latin typeface="+mn-ea"/>
              </a:rPr>
              <a:t>, </a:t>
            </a:r>
            <a:r>
              <a:rPr lang="ko-KR" altLang="en-US" sz="1400" dirty="0">
                <a:latin typeface="+mn-ea"/>
              </a:rPr>
              <a:t>판매방법</a:t>
            </a:r>
            <a:r>
              <a:rPr lang="en-US" altLang="ko-KR" sz="1400" dirty="0">
                <a:latin typeface="+mn-ea"/>
              </a:rPr>
              <a:t>, </a:t>
            </a:r>
            <a:r>
              <a:rPr lang="ko-KR" altLang="en-US" sz="1400" dirty="0">
                <a:latin typeface="+mn-ea"/>
              </a:rPr>
              <a:t>소비자가 어떻게 사용하게 되는지 등을 확인하기 위함입니다</a:t>
            </a:r>
            <a:r>
              <a:rPr lang="en-US" altLang="ko-KR" sz="1400" dirty="0">
                <a:latin typeface="+mn-ea"/>
              </a:rPr>
              <a:t>.</a:t>
            </a:r>
          </a:p>
          <a:p>
            <a:r>
              <a:rPr lang="ko-KR" altLang="en-US" sz="1400" dirty="0">
                <a:latin typeface="+mn-ea"/>
              </a:rPr>
              <a:t>그렇기 때문에 최대한 상세하게 기재를 해주셔야 </a:t>
            </a:r>
            <a:r>
              <a:rPr lang="en-US" altLang="ko-KR" sz="1400" dirty="0">
                <a:latin typeface="+mn-ea"/>
              </a:rPr>
              <a:t>PG</a:t>
            </a:r>
            <a:r>
              <a:rPr lang="ko-KR" altLang="en-US" sz="1400" dirty="0">
                <a:latin typeface="+mn-ea"/>
              </a:rPr>
              <a:t>사 및 카드사에서 반려가 되지 않고 단 </a:t>
            </a:r>
            <a:r>
              <a:rPr lang="ko-KR" altLang="en-US" sz="1400" dirty="0" err="1">
                <a:latin typeface="+mn-ea"/>
              </a:rPr>
              <a:t>기간내에</a:t>
            </a:r>
            <a:r>
              <a:rPr lang="ko-KR" altLang="en-US" sz="1400" dirty="0">
                <a:latin typeface="+mn-ea"/>
              </a:rPr>
              <a:t> 심사가 완료될 수 있습니다</a:t>
            </a:r>
            <a:r>
              <a:rPr lang="en-US" altLang="ko-KR" sz="1400" dirty="0">
                <a:latin typeface="+mn-ea"/>
              </a:rPr>
              <a:t>.</a:t>
            </a:r>
          </a:p>
          <a:p>
            <a:endParaRPr lang="en-US" altLang="ko-KR" sz="1400" dirty="0">
              <a:latin typeface="+mn-ea"/>
            </a:endParaRPr>
          </a:p>
          <a:p>
            <a:r>
              <a:rPr lang="ko-KR" altLang="en-US" sz="1400" dirty="0">
                <a:latin typeface="+mn-ea"/>
              </a:rPr>
              <a:t>아래 유의사항들을 참고하시어 작성해 주시기 바랍니다</a:t>
            </a:r>
            <a:r>
              <a:rPr lang="en-US" altLang="ko-KR" sz="1400" dirty="0">
                <a:latin typeface="+mn-ea"/>
              </a:rPr>
              <a:t>. </a:t>
            </a:r>
          </a:p>
          <a:p>
            <a:endParaRPr lang="en-US" altLang="ko-KR" sz="1400" dirty="0">
              <a:latin typeface="+mn-ea"/>
            </a:endParaRPr>
          </a:p>
          <a:p>
            <a:pPr marL="171450" indent="-171450">
              <a:buFontTx/>
              <a:buChar char="-"/>
            </a:pPr>
            <a:r>
              <a:rPr lang="ko-KR" altLang="en-US" sz="1400" dirty="0">
                <a:latin typeface="+mn-ea"/>
              </a:rPr>
              <a:t>판매상품 목록 확인 필수</a:t>
            </a:r>
            <a:endParaRPr lang="en-US" altLang="ko-KR" sz="1400" dirty="0">
              <a:latin typeface="+mn-ea"/>
            </a:endParaRPr>
          </a:p>
          <a:p>
            <a:pPr marL="171450" indent="-171450">
              <a:buFontTx/>
              <a:buChar char="-"/>
            </a:pPr>
            <a:r>
              <a:rPr lang="ko-KR" altLang="en-US" sz="1400" dirty="0">
                <a:latin typeface="+mn-ea"/>
              </a:rPr>
              <a:t>결제가 발생되는 상품 확인 필수</a:t>
            </a:r>
            <a:endParaRPr lang="en-US" altLang="ko-KR" sz="1400" dirty="0">
              <a:latin typeface="+mn-ea"/>
            </a:endParaRPr>
          </a:p>
          <a:p>
            <a:pPr marL="171450" indent="-171450">
              <a:buFontTx/>
              <a:buChar char="-"/>
            </a:pPr>
            <a:r>
              <a:rPr lang="ko-KR" altLang="en-US" sz="1400" dirty="0">
                <a:latin typeface="+mn-ea"/>
              </a:rPr>
              <a:t>구매자의 구매 경로</a:t>
            </a:r>
            <a:endParaRPr lang="en-US" altLang="ko-KR" sz="1400" dirty="0">
              <a:latin typeface="+mn-ea"/>
            </a:endParaRPr>
          </a:p>
          <a:p>
            <a:pPr marL="171450" indent="-171450">
              <a:buFontTx/>
              <a:buChar char="-"/>
            </a:pPr>
            <a:r>
              <a:rPr lang="ko-KR" altLang="en-US" sz="1400" dirty="0">
                <a:latin typeface="+mn-ea"/>
              </a:rPr>
              <a:t>구매자 입장에서 해당 상품 및 서비스를 어떻게 받게 되는지</a:t>
            </a:r>
            <a:endParaRPr lang="en-US" altLang="ko-KR" sz="1400" dirty="0">
              <a:latin typeface="+mn-ea"/>
            </a:endParaRPr>
          </a:p>
          <a:p>
            <a:pPr marL="171450" indent="-171450">
              <a:buFontTx/>
              <a:buChar char="-"/>
            </a:pPr>
            <a:r>
              <a:rPr lang="ko-KR" altLang="en-US" sz="1400" dirty="0" err="1">
                <a:latin typeface="+mn-ea"/>
              </a:rPr>
              <a:t>결제모듈</a:t>
            </a:r>
            <a:r>
              <a:rPr lang="ko-KR" altLang="en-US" sz="1400" dirty="0">
                <a:latin typeface="+mn-ea"/>
              </a:rPr>
              <a:t> 연동 여부</a:t>
            </a:r>
            <a:endParaRPr lang="en-US" altLang="ko-KR" sz="1400" dirty="0">
              <a:latin typeface="+mn-ea"/>
            </a:endParaRPr>
          </a:p>
          <a:p>
            <a:pPr marL="171450" indent="-171450">
              <a:buFontTx/>
              <a:buChar char="-"/>
            </a:pPr>
            <a:r>
              <a:rPr lang="ko-KR" altLang="en-US" sz="1400" smtClean="0">
                <a:latin typeface="+mn-ea"/>
              </a:rPr>
              <a:t>정기결제</a:t>
            </a:r>
            <a:r>
              <a:rPr lang="ko-KR" altLang="en-US" sz="1400" dirty="0" smtClean="0">
                <a:latin typeface="+mn-ea"/>
              </a:rPr>
              <a:t> </a:t>
            </a:r>
            <a:r>
              <a:rPr lang="ko-KR" altLang="en-US" sz="1400" dirty="0">
                <a:latin typeface="+mn-ea"/>
              </a:rPr>
              <a:t>및 </a:t>
            </a:r>
            <a:r>
              <a:rPr lang="ko-KR" altLang="en-US" sz="1400" dirty="0" err="1">
                <a:latin typeface="+mn-ea"/>
              </a:rPr>
              <a:t>카드등록</a:t>
            </a:r>
            <a:r>
              <a:rPr lang="ko-KR" altLang="en-US" sz="1400" dirty="0">
                <a:latin typeface="+mn-ea"/>
              </a:rPr>
              <a:t> 결제 진행 시 </a:t>
            </a:r>
            <a:r>
              <a:rPr lang="ko-KR" altLang="en-US" sz="1400" dirty="0" err="1">
                <a:latin typeface="+mn-ea"/>
              </a:rPr>
              <a:t>정기성으로</a:t>
            </a:r>
            <a:r>
              <a:rPr lang="ko-KR" altLang="en-US" sz="1400" dirty="0">
                <a:latin typeface="+mn-ea"/>
              </a:rPr>
              <a:t> 결제가 발생되는 상품 필요</a:t>
            </a:r>
            <a:endParaRPr lang="en-US" altLang="ko-KR" sz="1400" dirty="0">
              <a:latin typeface="+mn-ea"/>
            </a:endParaRPr>
          </a:p>
          <a:p>
            <a:pPr marL="171450" indent="-171450">
              <a:buFontTx/>
              <a:buChar char="-"/>
            </a:pPr>
            <a:endParaRPr lang="en-US" altLang="ko-KR" sz="1400" dirty="0">
              <a:latin typeface="+mn-ea"/>
            </a:endParaRPr>
          </a:p>
          <a:p>
            <a:pPr marL="171450" indent="-171450">
              <a:buFontTx/>
              <a:buChar char="-"/>
            </a:pPr>
            <a:endParaRPr lang="en-US" altLang="ko-KR" sz="1400" dirty="0">
              <a:latin typeface="+mn-ea"/>
            </a:endParaRPr>
          </a:p>
          <a:p>
            <a:r>
              <a:rPr lang="ko-KR" altLang="en-US" sz="1400" dirty="0">
                <a:latin typeface="+mn-ea"/>
              </a:rPr>
              <a:t>위 내용을 참고하시어 </a:t>
            </a:r>
            <a:r>
              <a:rPr lang="ko-KR" altLang="en-US" sz="1400" dirty="0" err="1">
                <a:latin typeface="+mn-ea"/>
              </a:rPr>
              <a:t>운영하시게될</a:t>
            </a:r>
            <a:r>
              <a:rPr lang="ko-KR" altLang="en-US" sz="1400" dirty="0">
                <a:latin typeface="+mn-ea"/>
              </a:rPr>
              <a:t> 사업의 </a:t>
            </a:r>
            <a:r>
              <a:rPr lang="en-US" altLang="ko-KR" sz="1400" dirty="0">
                <a:latin typeface="+mn-ea"/>
              </a:rPr>
              <a:t>WEB</a:t>
            </a:r>
            <a:r>
              <a:rPr lang="ko-KR" altLang="en-US" sz="1400" dirty="0">
                <a:latin typeface="+mn-ea"/>
              </a:rPr>
              <a:t>에 맞게 캡쳐 부탁드리며 궁금하신 사항은 언제든지 문의 주시기 바랍니다</a:t>
            </a:r>
            <a:r>
              <a:rPr lang="en-US" altLang="ko-KR" sz="1400" dirty="0">
                <a:latin typeface="+mn-ea"/>
              </a:rPr>
              <a:t>.</a:t>
            </a:r>
          </a:p>
          <a:p>
            <a:endParaRPr lang="en-US" altLang="ko-KR" sz="1400" dirty="0">
              <a:latin typeface="+mn-ea"/>
            </a:endParaRPr>
          </a:p>
          <a:p>
            <a:r>
              <a:rPr lang="ko-KR" altLang="en-US" sz="1400" dirty="0">
                <a:latin typeface="+mn-ea"/>
              </a:rPr>
              <a:t>상기 사항은 </a:t>
            </a:r>
            <a:r>
              <a:rPr lang="en-US" altLang="ko-KR" sz="1400" dirty="0">
                <a:latin typeface="+mn-ea"/>
              </a:rPr>
              <a:t>PG</a:t>
            </a:r>
            <a:r>
              <a:rPr lang="ko-KR" altLang="en-US" sz="1400" dirty="0">
                <a:latin typeface="+mn-ea"/>
              </a:rPr>
              <a:t>사 및 카드사에서 심사를 진행할 때 유심히 보는 사항이므로 반드시 자세하게 기재해 주시기 바랍니다</a:t>
            </a:r>
            <a:r>
              <a:rPr lang="en-US" altLang="ko-KR" sz="1400" dirty="0">
                <a:latin typeface="+mn-ea"/>
              </a:rPr>
              <a:t>.</a:t>
            </a:r>
            <a:r>
              <a:rPr lang="ko-KR" altLang="en-US" sz="1400" dirty="0">
                <a:latin typeface="+mn-ea"/>
              </a:rPr>
              <a:t> </a:t>
            </a:r>
            <a:endParaRPr lang="en-US" altLang="ko-KR" sz="1400" dirty="0">
              <a:latin typeface="+mn-ea"/>
            </a:endParaRPr>
          </a:p>
          <a:p>
            <a:endParaRPr lang="en-US" altLang="ko-KR" sz="1400" dirty="0">
              <a:latin typeface="+mn-ea"/>
            </a:endParaRPr>
          </a:p>
          <a:p>
            <a:endParaRPr lang="ko-KR" altLang="en-US" sz="1400" dirty="0">
              <a:latin typeface="나눔바른고딕OTF" panose="02020603020101020101" pitchFamily="18" charset="-127"/>
              <a:ea typeface="나눔바른고딕OTF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681188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>
            <a:extLst>
              <a:ext uri="{FF2B5EF4-FFF2-40B4-BE49-F238E27FC236}">
                <a16:creationId xmlns:a16="http://schemas.microsoft.com/office/drawing/2014/main" id="{61AFECBC-0814-4BFC-BDBD-6C9F003AE63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1260" y="1544593"/>
            <a:ext cx="2156658" cy="4045183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2797B074-2159-43AF-A4FF-D8E32998A18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4223" y="1544592"/>
            <a:ext cx="2206104" cy="4045183"/>
          </a:xfrm>
          <a:prstGeom prst="rect">
            <a:avLst/>
          </a:prstGeo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2C6DCD4E-7641-4CC6-B65F-9E3FC4D866C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1196" y="1544593"/>
            <a:ext cx="2160780" cy="4045183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48DBA9D6-5B4F-4B58-A378-28BE480C0B3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072" y="1544592"/>
            <a:ext cx="2199666" cy="4045183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51324" y="902455"/>
            <a:ext cx="16129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/>
              <a:t>카드사 화면</a:t>
            </a:r>
            <a:r>
              <a:rPr lang="en-US" altLang="ko-KR" sz="1400"/>
              <a:t>(</a:t>
            </a:r>
            <a:r>
              <a:rPr lang="ko-KR" altLang="en-US" sz="1400"/>
              <a:t>현대</a:t>
            </a:r>
            <a:r>
              <a:rPr lang="en-US" altLang="ko-KR" sz="1400"/>
              <a:t>)</a:t>
            </a:r>
            <a:endParaRPr lang="ko-KR" altLang="en-US" sz="1400"/>
          </a:p>
        </p:txBody>
      </p:sp>
      <p:sp>
        <p:nvSpPr>
          <p:cNvPr id="21" name="TextBox 20"/>
          <p:cNvSpPr txBox="1"/>
          <p:nvPr/>
        </p:nvSpPr>
        <p:spPr>
          <a:xfrm>
            <a:off x="3433488" y="902455"/>
            <a:ext cx="18229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/>
              <a:t>카드사 화면</a:t>
            </a:r>
            <a:r>
              <a:rPr lang="en-US" altLang="ko-KR" sz="1400"/>
              <a:t>(KB</a:t>
            </a:r>
            <a:r>
              <a:rPr lang="ko-KR" altLang="en-US" sz="1400"/>
              <a:t>국민</a:t>
            </a:r>
            <a:r>
              <a:rPr lang="en-US" altLang="ko-KR" sz="1400"/>
              <a:t>)</a:t>
            </a:r>
            <a:endParaRPr lang="ko-KR" altLang="en-US" sz="1400"/>
          </a:p>
        </p:txBody>
      </p:sp>
      <p:sp>
        <p:nvSpPr>
          <p:cNvPr id="22" name="TextBox 21"/>
          <p:cNvSpPr txBox="1"/>
          <p:nvPr/>
        </p:nvSpPr>
        <p:spPr>
          <a:xfrm>
            <a:off x="6654515" y="902455"/>
            <a:ext cx="14718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/>
              <a:t>카드사 화면</a:t>
            </a:r>
            <a:r>
              <a:rPr lang="en-US" altLang="ko-KR" sz="1400"/>
              <a:t>(BC)</a:t>
            </a:r>
            <a:endParaRPr lang="ko-KR" altLang="en-US" sz="1400"/>
          </a:p>
        </p:txBody>
      </p:sp>
      <p:sp>
        <p:nvSpPr>
          <p:cNvPr id="23" name="TextBox 22"/>
          <p:cNvSpPr txBox="1"/>
          <p:nvPr/>
        </p:nvSpPr>
        <p:spPr>
          <a:xfrm>
            <a:off x="9613573" y="902456"/>
            <a:ext cx="16129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/>
              <a:t>카드사 화면</a:t>
            </a:r>
            <a:r>
              <a:rPr lang="en-US" altLang="ko-KR" sz="1400"/>
              <a:t>(</a:t>
            </a:r>
            <a:r>
              <a:rPr lang="ko-KR" altLang="en-US" sz="1400"/>
              <a:t>삼성</a:t>
            </a:r>
            <a:r>
              <a:rPr lang="en-US" altLang="ko-KR" sz="1400"/>
              <a:t>)</a:t>
            </a:r>
            <a:endParaRPr lang="ko-KR" altLang="en-US" sz="1400"/>
          </a:p>
        </p:txBody>
      </p:sp>
      <p:sp>
        <p:nvSpPr>
          <p:cNvPr id="12" name="직사각형 11"/>
          <p:cNvSpPr/>
          <p:nvPr/>
        </p:nvSpPr>
        <p:spPr>
          <a:xfrm>
            <a:off x="0" y="0"/>
            <a:ext cx="12192000" cy="648393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0" y="0"/>
            <a:ext cx="9272090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err="1" smtClean="0">
                <a:solidFill>
                  <a:schemeClr val="bg1"/>
                </a:solidFill>
                <a:latin typeface="+mn-ea"/>
              </a:rPr>
              <a:t>결제창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 호출 화면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상품 금액과 결제 금액 동일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100" b="1" dirty="0" err="1" smtClean="0">
                <a:solidFill>
                  <a:schemeClr val="bg1"/>
                </a:solidFill>
                <a:latin typeface="+mn-ea"/>
              </a:rPr>
              <a:t>테스트금액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(ex:1,000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원 이하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일 경우 반려 가능 하오니 실제 운영될 금액 표기 필요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</a:p>
          <a:p>
            <a:r>
              <a:rPr lang="en-US" altLang="ko-KR" sz="1100" b="1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                                                 (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아래 카드사 화면 모두 캡쳐 필요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  <a:endParaRPr lang="ko-KR" altLang="en-US" sz="11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825798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>
            <a:extLst>
              <a:ext uri="{FF2B5EF4-FFF2-40B4-BE49-F238E27FC236}">
                <a16:creationId xmlns:a16="http://schemas.microsoft.com/office/drawing/2014/main" id="{61AFECBC-0814-4BFC-BDBD-6C9F003AE63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1260" y="1622718"/>
            <a:ext cx="2156658" cy="3888930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48DBA9D6-5B4F-4B58-A378-28BE480C0B3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072" y="1553445"/>
            <a:ext cx="2199666" cy="402747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601576" y="903152"/>
            <a:ext cx="16129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/>
              <a:t>카드사 화면</a:t>
            </a:r>
            <a:r>
              <a:rPr lang="en-US" altLang="ko-KR" sz="1400"/>
              <a:t>(</a:t>
            </a:r>
            <a:r>
              <a:rPr lang="ko-KR" altLang="en-US" sz="1400"/>
              <a:t>농협</a:t>
            </a:r>
            <a:r>
              <a:rPr lang="en-US" altLang="ko-KR" sz="1400"/>
              <a:t>)</a:t>
            </a:r>
            <a:endParaRPr lang="ko-KR" altLang="en-US" sz="1400"/>
          </a:p>
        </p:txBody>
      </p:sp>
      <p:sp>
        <p:nvSpPr>
          <p:cNvPr id="12" name="TextBox 11"/>
          <p:cNvSpPr txBox="1"/>
          <p:nvPr/>
        </p:nvSpPr>
        <p:spPr>
          <a:xfrm>
            <a:off x="603893" y="903152"/>
            <a:ext cx="16129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/>
              <a:t>카드사 화면</a:t>
            </a:r>
            <a:r>
              <a:rPr lang="en-US" altLang="ko-KR" sz="1400"/>
              <a:t>(</a:t>
            </a:r>
            <a:r>
              <a:rPr lang="ko-KR" altLang="en-US" sz="1400"/>
              <a:t>롯데</a:t>
            </a:r>
            <a:r>
              <a:rPr lang="en-US" altLang="ko-KR" sz="1400"/>
              <a:t>)</a:t>
            </a:r>
            <a:endParaRPr lang="ko-KR" altLang="en-US" sz="1400"/>
          </a:p>
        </p:txBody>
      </p:sp>
      <p:sp>
        <p:nvSpPr>
          <p:cNvPr id="7" name="직사각형 6"/>
          <p:cNvSpPr/>
          <p:nvPr/>
        </p:nvSpPr>
        <p:spPr>
          <a:xfrm>
            <a:off x="0" y="0"/>
            <a:ext cx="12192000" cy="648393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75501" y="22027"/>
            <a:ext cx="9272090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err="1" smtClean="0">
                <a:solidFill>
                  <a:schemeClr val="bg1"/>
                </a:solidFill>
                <a:latin typeface="+mn-ea"/>
              </a:rPr>
              <a:t>결제창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 호출 화면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상품 금액과 결제 금액 동일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100" b="1" dirty="0" err="1" smtClean="0">
                <a:solidFill>
                  <a:schemeClr val="bg1"/>
                </a:solidFill>
                <a:latin typeface="+mn-ea"/>
              </a:rPr>
              <a:t>테스트금액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(ex:1,000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원 이하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일 경우 반려 가능 하오니 실제 운영될 금액 표기 필요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</a:p>
          <a:p>
            <a:r>
              <a:rPr lang="en-US" altLang="ko-KR" sz="1100" b="1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                                                 (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아래 카드사 화면 모두 캡쳐 필요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  <a:endParaRPr lang="ko-KR" altLang="en-US" sz="11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23154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TextBox 24"/>
          <p:cNvSpPr/>
          <p:nvPr/>
        </p:nvSpPr>
        <p:spPr>
          <a:xfrm>
            <a:off x="1596628" y="683122"/>
            <a:ext cx="1810576" cy="3704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847" tIns="54423" rIns="108847" bIns="54423" anchor="t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휴대폰 결제모듈</a:t>
            </a:r>
            <a:endParaRPr lang="en-US" sz="1693" spc="-1">
              <a:latin typeface="맑은 고딕"/>
            </a:endParaRPr>
          </a:p>
        </p:txBody>
      </p:sp>
      <p:sp>
        <p:nvSpPr>
          <p:cNvPr id="236" name="TextBox 25"/>
          <p:cNvSpPr/>
          <p:nvPr/>
        </p:nvSpPr>
        <p:spPr>
          <a:xfrm>
            <a:off x="5079719" y="683122"/>
            <a:ext cx="1810576" cy="3704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847" tIns="54423" rIns="108847" bIns="54423" anchor="t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휴대폰 결제모듈</a:t>
            </a:r>
            <a:endParaRPr lang="en-US" sz="1693" spc="-1">
              <a:latin typeface="맑은 고딕"/>
            </a:endParaRPr>
          </a:p>
        </p:txBody>
      </p:sp>
      <p:sp>
        <p:nvSpPr>
          <p:cNvPr id="237" name="TextBox 26"/>
          <p:cNvSpPr/>
          <p:nvPr/>
        </p:nvSpPr>
        <p:spPr>
          <a:xfrm>
            <a:off x="8583708" y="683122"/>
            <a:ext cx="1810576" cy="3704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847" tIns="54423" rIns="108847" bIns="54423" anchor="t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휴대폰 결제모듈</a:t>
            </a:r>
            <a:endParaRPr lang="en-US" sz="1693" spc="-1">
              <a:latin typeface="맑은 고딕"/>
            </a:endParaRPr>
          </a:p>
        </p:txBody>
      </p:sp>
      <p:pic>
        <p:nvPicPr>
          <p:cNvPr id="238" name="그림 237"/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870986" y="1302676"/>
            <a:ext cx="3265398" cy="4575040"/>
          </a:xfrm>
          <a:prstGeom prst="rect">
            <a:avLst/>
          </a:prstGeom>
          <a:ln w="0">
            <a:noFill/>
          </a:ln>
        </p:spPr>
      </p:pic>
      <p:pic>
        <p:nvPicPr>
          <p:cNvPr id="239" name="그림 238"/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4354077" y="1306159"/>
            <a:ext cx="3265398" cy="4575040"/>
          </a:xfrm>
          <a:prstGeom prst="rect">
            <a:avLst/>
          </a:prstGeom>
          <a:ln w="0">
            <a:noFill/>
          </a:ln>
        </p:spPr>
      </p:pic>
      <p:pic>
        <p:nvPicPr>
          <p:cNvPr id="240" name="그림 239"/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7878965" y="1306159"/>
            <a:ext cx="3223600" cy="4516262"/>
          </a:xfrm>
          <a:prstGeom prst="rect">
            <a:avLst/>
          </a:prstGeom>
          <a:ln w="0">
            <a:noFill/>
          </a:ln>
        </p:spPr>
      </p:pic>
      <p:sp>
        <p:nvSpPr>
          <p:cNvPr id="9" name="직사각형 8"/>
          <p:cNvSpPr/>
          <p:nvPr/>
        </p:nvSpPr>
        <p:spPr>
          <a:xfrm>
            <a:off x="0" y="0"/>
            <a:ext cx="9144000" cy="648393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0" y="0"/>
            <a:ext cx="43636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err="1" smtClean="0">
                <a:solidFill>
                  <a:schemeClr val="bg1"/>
                </a:solidFill>
                <a:latin typeface="+mn-ea"/>
              </a:rPr>
              <a:t>결제창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 호출 화면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휴대폰 결제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: 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필요 시 개발 후 작성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  <a:endParaRPr lang="ko-KR" altLang="en-US" sz="11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9891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6756" y="757466"/>
            <a:ext cx="8454194" cy="2880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804" y="3637466"/>
            <a:ext cx="8128097" cy="2880000"/>
          </a:xfrm>
          <a:prstGeom prst="rect">
            <a:avLst/>
          </a:prstGeom>
        </p:spPr>
      </p:pic>
      <p:sp>
        <p:nvSpPr>
          <p:cNvPr id="7" name="직사각형 6"/>
          <p:cNvSpPr/>
          <p:nvPr/>
        </p:nvSpPr>
        <p:spPr>
          <a:xfrm>
            <a:off x="-1" y="0"/>
            <a:ext cx="12192001" cy="648393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10333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err="1" smtClean="0">
                <a:solidFill>
                  <a:schemeClr val="bg1"/>
                </a:solidFill>
                <a:latin typeface="+mn-ea"/>
              </a:rPr>
              <a:t>결제창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 호출 화면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휴대폰 결제 필요 시 이용약관 및 개인정보 처리방침 캡쳐 필요</a:t>
            </a:r>
            <a:r>
              <a:rPr lang="en-US" altLang="ko-KR" sz="1100" b="1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/ 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이용약관과 개인정보 </a:t>
            </a:r>
            <a:r>
              <a:rPr lang="ko-KR" altLang="en-US" sz="1100" b="1" dirty="0" err="1" smtClean="0">
                <a:solidFill>
                  <a:schemeClr val="bg1"/>
                </a:solidFill>
                <a:latin typeface="+mn-ea"/>
              </a:rPr>
              <a:t>처리방침은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 앱에서도 확인 되어야 함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.)</a:t>
            </a:r>
            <a:endParaRPr lang="ko-KR" altLang="en-US" sz="11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475658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146392"/>
            <a:ext cx="3567643" cy="3080299"/>
          </a:xfrm>
          <a:prstGeom prst="rect">
            <a:avLst/>
          </a:prstGeom>
        </p:spPr>
      </p:pic>
      <p:sp>
        <p:nvSpPr>
          <p:cNvPr id="19" name="직사각형 18"/>
          <p:cNvSpPr/>
          <p:nvPr/>
        </p:nvSpPr>
        <p:spPr>
          <a:xfrm>
            <a:off x="1600908" y="3431072"/>
            <a:ext cx="1109749" cy="299258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5389" y="3431072"/>
            <a:ext cx="6262416" cy="3310550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6478385" y="3730331"/>
            <a:ext cx="1496822" cy="268709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7" name="오른쪽 화살표 6"/>
          <p:cNvSpPr/>
          <p:nvPr/>
        </p:nvSpPr>
        <p:spPr>
          <a:xfrm>
            <a:off x="4009506" y="3815542"/>
            <a:ext cx="648393" cy="41114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7975207" y="4042024"/>
            <a:ext cx="1518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>
                <a:solidFill>
                  <a:schemeClr val="bg1"/>
                </a:solidFill>
                <a:latin typeface="나눔바른고딕OTF" panose="02020603020101020101" pitchFamily="18" charset="-127"/>
                <a:ea typeface="나눔바른고딕OTF" panose="02020603020101020101" pitchFamily="18" charset="-127"/>
              </a:rPr>
              <a:t>카드 등록 화면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0" y="0"/>
            <a:ext cx="12192000" cy="822194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0" y="0"/>
            <a:ext cx="12001576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 err="1" smtClean="0">
                <a:solidFill>
                  <a:schemeClr val="bg1"/>
                </a:solidFill>
                <a:latin typeface="+mn-ea"/>
              </a:rPr>
              <a:t>결제창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 호출 화면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100" b="1" dirty="0" err="1" smtClean="0">
                <a:solidFill>
                  <a:schemeClr val="bg1"/>
                </a:solidFill>
                <a:latin typeface="+mn-ea"/>
              </a:rPr>
              <a:t>정기결제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1100" b="1" dirty="0">
                <a:solidFill>
                  <a:schemeClr val="bg1"/>
                </a:solidFill>
                <a:latin typeface="+mn-ea"/>
              </a:rPr>
              <a:t>: </a:t>
            </a:r>
            <a:r>
              <a:rPr lang="ko-KR" altLang="en-US" sz="1100" b="1" dirty="0">
                <a:solidFill>
                  <a:schemeClr val="bg1"/>
                </a:solidFill>
                <a:latin typeface="+mn-ea"/>
              </a:rPr>
              <a:t>필요 시 개발 후 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작성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</a:p>
          <a:p>
            <a:pPr marL="171450" indent="-171450">
              <a:buFontTx/>
              <a:buChar char="-"/>
            </a:pPr>
            <a:r>
              <a:rPr lang="ko-KR" altLang="en-US" sz="1100" b="1" dirty="0" err="1" smtClean="0">
                <a:solidFill>
                  <a:schemeClr val="bg1"/>
                </a:solidFill>
                <a:latin typeface="+mn-ea"/>
              </a:rPr>
              <a:t>정기결제는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ko-KR" altLang="en-US" sz="1100" b="1" dirty="0" err="1" smtClean="0">
                <a:solidFill>
                  <a:schemeClr val="bg1"/>
                </a:solidFill>
                <a:latin typeface="+mn-ea"/>
              </a:rPr>
              <a:t>특정날짜에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 정기적으로 결제가 되는 것을 의미 합니다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. (EX: 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멜론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100" b="1" dirty="0" err="1" smtClean="0">
                <a:solidFill>
                  <a:schemeClr val="bg1"/>
                </a:solidFill>
                <a:latin typeface="+mn-ea"/>
              </a:rPr>
              <a:t>넷플릭스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</a:p>
          <a:p>
            <a:pPr marL="171450" indent="-171450">
              <a:buFontTx/>
              <a:buChar char="-"/>
            </a:pPr>
            <a:r>
              <a:rPr lang="ko-KR" altLang="en-US" sz="1100" b="1" dirty="0" err="1" smtClean="0">
                <a:solidFill>
                  <a:schemeClr val="bg1"/>
                </a:solidFill>
                <a:latin typeface="+mn-ea"/>
              </a:rPr>
              <a:t>정기결제는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ko-KR" altLang="en-US" sz="1100" b="1" dirty="0" err="1" smtClean="0">
                <a:solidFill>
                  <a:schemeClr val="bg1"/>
                </a:solidFill>
                <a:latin typeface="+mn-ea"/>
              </a:rPr>
              <a:t>정기성으로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 보이는 상품이 보여야 심사가 가능합니다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. ( EX : 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월 이용권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xxx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원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</a:p>
          <a:p>
            <a:pPr marL="171450" indent="-171450">
              <a:buFontTx/>
              <a:buChar char="-"/>
            </a:pP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카드 등록  후 비밀번호만 입력하여 결제가 되는 </a:t>
            </a:r>
            <a:r>
              <a:rPr lang="ko-KR" altLang="en-US" sz="1100" b="1" dirty="0" err="1" smtClean="0">
                <a:solidFill>
                  <a:schemeClr val="bg1"/>
                </a:solidFill>
                <a:latin typeface="+mn-ea"/>
              </a:rPr>
              <a:t>로직을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 구성하는 경우에도 심사는 </a:t>
            </a:r>
            <a:r>
              <a:rPr lang="ko-KR" altLang="en-US" sz="1100" b="1" dirty="0" err="1" smtClean="0">
                <a:solidFill>
                  <a:schemeClr val="bg1"/>
                </a:solidFill>
                <a:latin typeface="+mn-ea"/>
              </a:rPr>
              <a:t>정기결제로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 들어가기 때문에 정기성 결제</a:t>
            </a:r>
            <a:r>
              <a:rPr lang="en-US" altLang="ko-KR" sz="1100" b="1" dirty="0">
                <a:solidFill>
                  <a:schemeClr val="bg1"/>
                </a:solidFill>
                <a:latin typeface="+mn-ea"/>
              </a:rPr>
              <a:t> 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상품이 있어야 심사가 가능합니다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1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477938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/>
        </p:nvGrpSpPr>
        <p:grpSpPr>
          <a:xfrm>
            <a:off x="2667000" y="2518414"/>
            <a:ext cx="6858000" cy="1821172"/>
            <a:chOff x="1151313" y="1773238"/>
            <a:chExt cx="6858000" cy="1821172"/>
          </a:xfrm>
        </p:grpSpPr>
        <p:sp>
          <p:nvSpPr>
            <p:cNvPr id="3" name="부제목 2"/>
            <p:cNvSpPr txBox="1">
              <a:spLocks/>
            </p:cNvSpPr>
            <p:nvPr/>
          </p:nvSpPr>
          <p:spPr>
            <a:xfrm>
              <a:off x="1151313" y="1773238"/>
              <a:ext cx="6858000" cy="741362"/>
            </a:xfrm>
            <a:prstGeom prst="rect">
              <a:avLst/>
            </a:prstGeom>
          </p:spPr>
          <p:txBody>
            <a:bodyPr anchor="ctr">
              <a:normAutofit/>
            </a:bodyPr>
            <a:lstStyle>
              <a:lvl1pPr marL="228600" indent="-228600" algn="l" defTabSz="914400" rtl="0" eaLnBrk="1" latinLnBrk="1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ko-KR" altLang="en-US" sz="3200" b="1">
                  <a:solidFill>
                    <a:srgbClr val="FF0000"/>
                  </a:solidFill>
                </a:rPr>
                <a:t>상호명</a:t>
              </a:r>
              <a:endParaRPr lang="ko-KR" altLang="en-US" sz="3200" b="1" dirty="0">
                <a:solidFill>
                  <a:srgbClr val="FF0000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350651" y="2792895"/>
              <a:ext cx="24593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dirty="0">
                  <a:solidFill>
                    <a:srgbClr val="FF0000"/>
                  </a:solidFill>
                </a:rPr>
                <a:t>URL </a:t>
              </a:r>
              <a:r>
                <a:rPr lang="ko-KR" altLang="en-US">
                  <a:solidFill>
                    <a:srgbClr val="FF0000"/>
                  </a:solidFill>
                </a:rPr>
                <a:t>또는 앱링크 기입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397841" y="3286633"/>
              <a:ext cx="23649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ko-KR" altLang="en-US" sz="1400" b="1" dirty="0">
                  <a:solidFill>
                    <a:srgbClr val="FF0000"/>
                  </a:solidFill>
                  <a:latin typeface="+mn-ea"/>
                </a:rPr>
                <a:t>결제 테스트 계정 </a:t>
              </a:r>
              <a:r>
                <a:rPr lang="en-US" altLang="ko-KR" sz="1400" b="1" dirty="0">
                  <a:solidFill>
                    <a:srgbClr val="FF0000"/>
                  </a:solidFill>
                  <a:latin typeface="+mn-ea"/>
                </a:rPr>
                <a:t>:  ID/PW</a:t>
              </a:r>
              <a:endParaRPr lang="ko-KR" altLang="en-US" sz="1400" b="1">
                <a:solidFill>
                  <a:srgbClr val="FF0000"/>
                </a:solidFill>
                <a:latin typeface="+mn-ea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902155" y="4995950"/>
            <a:ext cx="65044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200" smtClean="0"/>
              <a:t>비회원 로그인 불가 시 테스트 계정 필수</a:t>
            </a:r>
            <a:endParaRPr lang="en-US" altLang="ko-KR" sz="1200" smtClean="0"/>
          </a:p>
          <a:p>
            <a:endParaRPr lang="en-US" altLang="ko-KR" sz="1200"/>
          </a:p>
          <a:p>
            <a:r>
              <a:rPr lang="en-US" altLang="ko-KR" sz="1200" smtClean="0"/>
              <a:t>PG</a:t>
            </a:r>
            <a:r>
              <a:rPr lang="ko-KR" altLang="en-US" sz="1200"/>
              <a:t>사 및 </a:t>
            </a:r>
            <a:r>
              <a:rPr lang="en-US" altLang="ko-KR" sz="1200"/>
              <a:t>8</a:t>
            </a:r>
            <a:r>
              <a:rPr lang="ko-KR" altLang="en-US" sz="1200"/>
              <a:t>개 카드사 등 다수의 업체에서 심사가 진행 되므로 간편로그인은 선호되지 않으니</a:t>
            </a:r>
            <a:endParaRPr lang="en-US" altLang="ko-KR" sz="1200"/>
          </a:p>
          <a:p>
            <a:r>
              <a:rPr lang="ko-KR" altLang="en-US" sz="1200"/>
              <a:t>이메일 계정 또는 일반 회원가입을 통해 테스트 계정이 생성될 수 있도록 요청드립니다</a:t>
            </a:r>
            <a:r>
              <a:rPr lang="en-US" altLang="ko-KR" sz="1200"/>
              <a:t>.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401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extBox 5"/>
          <p:cNvSpPr/>
          <p:nvPr/>
        </p:nvSpPr>
        <p:spPr>
          <a:xfrm>
            <a:off x="1132665" y="752440"/>
            <a:ext cx="1594299" cy="3704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847" tIns="54423" rIns="108847" bIns="54423" anchor="t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어플 다운로드</a:t>
            </a:r>
            <a:endParaRPr lang="en-US" sz="1693" spc="-1">
              <a:latin typeface="맑은 고딕"/>
            </a:endParaRPr>
          </a:p>
        </p:txBody>
      </p:sp>
      <p:sp>
        <p:nvSpPr>
          <p:cNvPr id="172" name="TextBox 6"/>
          <p:cNvSpPr/>
          <p:nvPr/>
        </p:nvSpPr>
        <p:spPr>
          <a:xfrm>
            <a:off x="4262442" y="746693"/>
            <a:ext cx="1084929" cy="3704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847" tIns="54423" rIns="108847" bIns="54423" anchor="t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회원가입</a:t>
            </a:r>
            <a:endParaRPr lang="en-US" sz="1693" spc="-1">
              <a:latin typeface="맑은 고딕"/>
            </a:endParaRPr>
          </a:p>
        </p:txBody>
      </p:sp>
      <p:sp>
        <p:nvSpPr>
          <p:cNvPr id="173" name="TextBox 7"/>
          <p:cNvSpPr/>
          <p:nvPr/>
        </p:nvSpPr>
        <p:spPr>
          <a:xfrm>
            <a:off x="9922029" y="746694"/>
            <a:ext cx="1084929" cy="3704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847" tIns="54423" rIns="108847" bIns="54423" anchor="t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회원가입</a:t>
            </a:r>
            <a:endParaRPr lang="en-US" sz="1693" spc="-1">
              <a:latin typeface="맑은 고딕"/>
            </a:endParaRPr>
          </a:p>
        </p:txBody>
      </p:sp>
      <p:sp>
        <p:nvSpPr>
          <p:cNvPr id="174" name="TextBox 8"/>
          <p:cNvSpPr/>
          <p:nvPr/>
        </p:nvSpPr>
        <p:spPr>
          <a:xfrm>
            <a:off x="7092236" y="758641"/>
            <a:ext cx="1084929" cy="3704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847" tIns="54423" rIns="108847" bIns="54423" anchor="t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회원가입</a:t>
            </a:r>
            <a:endParaRPr lang="en-US" sz="1693" spc="-1">
              <a:latin typeface="맑은 고딕"/>
            </a:endParaRPr>
          </a:p>
        </p:txBody>
      </p:sp>
      <p:sp>
        <p:nvSpPr>
          <p:cNvPr id="175" name="직사각형 4"/>
          <p:cNvSpPr/>
          <p:nvPr/>
        </p:nvSpPr>
        <p:spPr>
          <a:xfrm>
            <a:off x="291431" y="5856144"/>
            <a:ext cx="3312855" cy="638276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108847" tIns="54423" rIns="108847" bIns="54423" anchor="ctr">
            <a:noAutofit/>
          </a:bodyPr>
          <a:lstStyle/>
          <a:p>
            <a:pPr algn="ctr">
              <a:tabLst>
                <a:tab pos="0" algn="l"/>
              </a:tabLst>
            </a:pPr>
            <a:r>
              <a:rPr lang="ko-KR" altLang="en-US" sz="1330" spc="-1">
                <a:solidFill>
                  <a:srgbClr val="000000"/>
                </a:solidFill>
                <a:latin typeface="맑은 고딕"/>
              </a:rPr>
              <a:t>구글 플레이 스토어에 </a:t>
            </a:r>
            <a:r>
              <a:rPr lang="en-US" sz="1330" spc="-1" smtClean="0">
                <a:solidFill>
                  <a:srgbClr val="000000"/>
                </a:solidFill>
                <a:latin typeface="맑은 고딕"/>
              </a:rPr>
              <a:t>'</a:t>
            </a:r>
            <a:r>
              <a:rPr lang="ko-KR" altLang="en-US" sz="1330" spc="-1" smtClean="0">
                <a:solidFill>
                  <a:srgbClr val="000000"/>
                </a:solidFill>
                <a:latin typeface="맑은 고딕"/>
              </a:rPr>
              <a:t>서비스명</a:t>
            </a:r>
            <a:r>
              <a:rPr lang="en-US" sz="1330" spc="-1" smtClean="0">
                <a:solidFill>
                  <a:srgbClr val="000000"/>
                </a:solidFill>
                <a:latin typeface="맑은 고딕"/>
              </a:rPr>
              <a:t>‘</a:t>
            </a:r>
          </a:p>
          <a:p>
            <a:pPr algn="ctr">
              <a:tabLst>
                <a:tab pos="0" algn="l"/>
              </a:tabLst>
            </a:pPr>
            <a:r>
              <a:rPr lang="en-US" sz="1330" spc="-1" smtClean="0">
                <a:solidFill>
                  <a:srgbClr val="000000"/>
                </a:solidFill>
                <a:latin typeface="맑은 고딕"/>
              </a:rPr>
              <a:t> </a:t>
            </a:r>
            <a:r>
              <a:rPr lang="ko-KR" altLang="en-US" sz="1330" spc="-1">
                <a:solidFill>
                  <a:srgbClr val="000000"/>
                </a:solidFill>
                <a:latin typeface="맑은 고딕"/>
              </a:rPr>
              <a:t>검색후 설치</a:t>
            </a:r>
            <a:endParaRPr lang="en-US" sz="1330" spc="-1">
              <a:latin typeface="맑은 고딕"/>
            </a:endParaRPr>
          </a:p>
        </p:txBody>
      </p:sp>
      <p:sp>
        <p:nvSpPr>
          <p:cNvPr id="176" name="직사각형 5"/>
          <p:cNvSpPr/>
          <p:nvPr/>
        </p:nvSpPr>
        <p:spPr>
          <a:xfrm>
            <a:off x="6547634" y="5858756"/>
            <a:ext cx="2419877" cy="635664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108847" tIns="54423" rIns="108847" bIns="54423" anchor="ctr">
            <a:noAutofit/>
          </a:bodyPr>
          <a:lstStyle/>
          <a:p>
            <a:pPr algn="ctr">
              <a:tabLst>
                <a:tab pos="0" algn="l"/>
              </a:tabLst>
            </a:pPr>
            <a:r>
              <a:rPr lang="ko-KR" altLang="en-US" sz="1330" spc="-1" smtClean="0">
                <a:solidFill>
                  <a:srgbClr val="000000"/>
                </a:solidFill>
                <a:latin typeface="맑은 고딕"/>
              </a:rPr>
              <a:t>서비스 </a:t>
            </a:r>
            <a:r>
              <a:rPr lang="ko-KR" altLang="en-US" sz="1330" spc="-1">
                <a:solidFill>
                  <a:srgbClr val="000000"/>
                </a:solidFill>
                <a:latin typeface="맑은 고딕"/>
              </a:rPr>
              <a:t>약관 확인 후 동의</a:t>
            </a:r>
            <a:endParaRPr lang="en-US" sz="1330" spc="-1">
              <a:latin typeface="맑은 고딕"/>
            </a:endParaRPr>
          </a:p>
        </p:txBody>
      </p:sp>
      <p:sp>
        <p:nvSpPr>
          <p:cNvPr id="177" name="직사각형 6"/>
          <p:cNvSpPr/>
          <p:nvPr/>
        </p:nvSpPr>
        <p:spPr>
          <a:xfrm>
            <a:off x="9357182" y="5856144"/>
            <a:ext cx="2415088" cy="638276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108847" tIns="54423" rIns="108847" bIns="54423" anchor="ctr">
            <a:noAutofit/>
          </a:bodyPr>
          <a:lstStyle/>
          <a:p>
            <a:pPr algn="ctr">
              <a:tabLst>
                <a:tab pos="0" algn="l"/>
              </a:tabLst>
            </a:pPr>
            <a:r>
              <a:rPr lang="ko-KR" altLang="en-US" sz="1330" spc="-1">
                <a:solidFill>
                  <a:srgbClr val="000000"/>
                </a:solidFill>
                <a:latin typeface="맑은 고딕"/>
              </a:rPr>
              <a:t>회원 가입 진행</a:t>
            </a:r>
            <a:endParaRPr lang="en-US" sz="1330" spc="-1">
              <a:latin typeface="맑은 고딕"/>
            </a:endParaRPr>
          </a:p>
        </p:txBody>
      </p:sp>
      <p:pic>
        <p:nvPicPr>
          <p:cNvPr id="180" name="그림 179"/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6329941" y="1269784"/>
            <a:ext cx="2612318" cy="3660293"/>
          </a:xfrm>
          <a:prstGeom prst="rect">
            <a:avLst/>
          </a:prstGeom>
          <a:ln w="0">
            <a:noFill/>
          </a:ln>
        </p:spPr>
      </p:pic>
      <p:grpSp>
        <p:nvGrpSpPr>
          <p:cNvPr id="5" name="그룹 4"/>
          <p:cNvGrpSpPr/>
          <p:nvPr/>
        </p:nvGrpSpPr>
        <p:grpSpPr>
          <a:xfrm>
            <a:off x="532772" y="1269784"/>
            <a:ext cx="2796922" cy="3918477"/>
            <a:chOff x="532772" y="1269784"/>
            <a:chExt cx="2796922" cy="3918477"/>
          </a:xfrm>
        </p:grpSpPr>
        <p:pic>
          <p:nvPicPr>
            <p:cNvPr id="178" name="그림 177"/>
            <p:cNvPicPr/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/>
          </p:blipFill>
          <p:spPr>
            <a:xfrm>
              <a:off x="532772" y="1269784"/>
              <a:ext cx="2796922" cy="3918477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2" name="직사각형 1"/>
            <p:cNvSpPr/>
            <p:nvPr/>
          </p:nvSpPr>
          <p:spPr>
            <a:xfrm>
              <a:off x="1055716" y="1787236"/>
              <a:ext cx="1853739" cy="5403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3499929" y="1269784"/>
            <a:ext cx="2641054" cy="3700784"/>
            <a:chOff x="3499929" y="1269784"/>
            <a:chExt cx="2641054" cy="3700784"/>
          </a:xfrm>
        </p:grpSpPr>
        <p:pic>
          <p:nvPicPr>
            <p:cNvPr id="179" name="그림 178"/>
            <p:cNvPicPr/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/>
          </p:blipFill>
          <p:spPr>
            <a:xfrm>
              <a:off x="3499929" y="1269784"/>
              <a:ext cx="2641054" cy="3700784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14" name="직사각형 13"/>
            <p:cNvSpPr/>
            <p:nvPr/>
          </p:nvSpPr>
          <p:spPr>
            <a:xfrm>
              <a:off x="3878036" y="3647138"/>
              <a:ext cx="1853739" cy="5403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2"/>
          <p:cNvGrpSpPr/>
          <p:nvPr/>
        </p:nvGrpSpPr>
        <p:grpSpPr>
          <a:xfrm>
            <a:off x="9163435" y="1271960"/>
            <a:ext cx="2604916" cy="3649844"/>
            <a:chOff x="9163435" y="1271960"/>
            <a:chExt cx="2604916" cy="3649844"/>
          </a:xfrm>
        </p:grpSpPr>
        <p:pic>
          <p:nvPicPr>
            <p:cNvPr id="181" name="그림 180"/>
            <p:cNvPicPr/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/>
          </p:blipFill>
          <p:spPr>
            <a:xfrm rot="6600">
              <a:off x="9163435" y="1271960"/>
              <a:ext cx="2604916" cy="3649844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15" name="직사각형 14"/>
            <p:cNvSpPr/>
            <p:nvPr/>
          </p:nvSpPr>
          <p:spPr>
            <a:xfrm>
              <a:off x="9217368" y="2057401"/>
              <a:ext cx="999651" cy="2701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9" name="직사각형 18"/>
          <p:cNvSpPr/>
          <p:nvPr/>
        </p:nvSpPr>
        <p:spPr>
          <a:xfrm>
            <a:off x="0" y="0"/>
            <a:ext cx="12192000" cy="648393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0" y="0"/>
            <a:ext cx="29690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err="1" smtClean="0">
                <a:solidFill>
                  <a:schemeClr val="bg1"/>
                </a:solidFill>
                <a:latin typeface="+mn-ea"/>
              </a:rPr>
              <a:t>어플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 다운로드 및 회원가입</a:t>
            </a:r>
            <a:endParaRPr lang="ko-KR" altLang="en-US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87900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TextBox 9"/>
          <p:cNvSpPr/>
          <p:nvPr/>
        </p:nvSpPr>
        <p:spPr>
          <a:xfrm>
            <a:off x="1989932" y="744515"/>
            <a:ext cx="868652" cy="3704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847" tIns="54423" rIns="108847" bIns="54423" anchor="t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로그인</a:t>
            </a:r>
            <a:endParaRPr lang="en-US" sz="1693" spc="-1">
              <a:latin typeface="맑은 고딕"/>
            </a:endParaRPr>
          </a:p>
        </p:txBody>
      </p:sp>
      <p:sp>
        <p:nvSpPr>
          <p:cNvPr id="183" name="TextBox 10"/>
          <p:cNvSpPr/>
          <p:nvPr/>
        </p:nvSpPr>
        <p:spPr>
          <a:xfrm>
            <a:off x="5615884" y="697452"/>
            <a:ext cx="1084929" cy="3704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847" tIns="54423" rIns="108847" bIns="54423" anchor="t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어플메인</a:t>
            </a:r>
            <a:endParaRPr lang="en-US" sz="1693" spc="-1">
              <a:latin typeface="맑은 고딕"/>
            </a:endParaRPr>
          </a:p>
        </p:txBody>
      </p:sp>
      <p:sp>
        <p:nvSpPr>
          <p:cNvPr id="184" name="TextBox 11"/>
          <p:cNvSpPr/>
          <p:nvPr/>
        </p:nvSpPr>
        <p:spPr>
          <a:xfrm>
            <a:off x="9594043" y="697452"/>
            <a:ext cx="1161744" cy="3704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847" tIns="54423" rIns="108847" bIns="54423" anchor="t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어플메인 </a:t>
            </a:r>
            <a:endParaRPr lang="en-US" sz="1693" spc="-1">
              <a:latin typeface="맑은 고딕"/>
            </a:endParaRPr>
          </a:p>
        </p:txBody>
      </p:sp>
      <p:sp>
        <p:nvSpPr>
          <p:cNvPr id="185" name="직사각형 7"/>
          <p:cNvSpPr/>
          <p:nvPr/>
        </p:nvSpPr>
        <p:spPr>
          <a:xfrm>
            <a:off x="870987" y="5756988"/>
            <a:ext cx="3047704" cy="991500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108847" tIns="54423" rIns="108847" bIns="54423" anchor="ctr">
            <a:noAutofit/>
          </a:bodyPr>
          <a:lstStyle/>
          <a:p>
            <a:pPr algn="ctr">
              <a:tabLst>
                <a:tab pos="0" algn="l"/>
              </a:tabLst>
            </a:pPr>
            <a:r>
              <a:rPr lang="ko-KR" altLang="en-US" sz="1330" spc="-1">
                <a:solidFill>
                  <a:srgbClr val="000000"/>
                </a:solidFill>
                <a:latin typeface="맑은 고딕"/>
              </a:rPr>
              <a:t>테스트 계정 기입 필요</a:t>
            </a:r>
            <a:endParaRPr lang="en-US" altLang="ko-KR" sz="1330" spc="-1">
              <a:solidFill>
                <a:srgbClr val="000000"/>
              </a:solidFill>
              <a:latin typeface="맑은 고딕"/>
            </a:endParaRPr>
          </a:p>
          <a:p>
            <a:pPr algn="ctr">
              <a:tabLst>
                <a:tab pos="0" algn="l"/>
              </a:tabLst>
            </a:pPr>
            <a:r>
              <a:rPr lang="en-US" sz="1330" spc="-1">
                <a:solidFill>
                  <a:srgbClr val="000000"/>
                </a:solidFill>
                <a:latin typeface="맑은 고딕"/>
              </a:rPr>
              <a:t>ID</a:t>
            </a:r>
            <a:r>
              <a:rPr lang="en-US" sz="1330" spc="-1">
                <a:latin typeface="맑은 고딕"/>
              </a:rPr>
              <a:t> : </a:t>
            </a:r>
          </a:p>
          <a:p>
            <a:pPr algn="ctr">
              <a:tabLst>
                <a:tab pos="0" algn="l"/>
              </a:tabLst>
            </a:pPr>
            <a:r>
              <a:rPr lang="en-US" sz="1330" spc="-1">
                <a:solidFill>
                  <a:srgbClr val="000000"/>
                </a:solidFill>
                <a:latin typeface="맑은 고딕"/>
              </a:rPr>
              <a:t>PW : </a:t>
            </a:r>
          </a:p>
        </p:txBody>
      </p:sp>
      <p:sp>
        <p:nvSpPr>
          <p:cNvPr id="186" name="직사각형 11"/>
          <p:cNvSpPr/>
          <p:nvPr/>
        </p:nvSpPr>
        <p:spPr>
          <a:xfrm>
            <a:off x="8891052" y="5789644"/>
            <a:ext cx="2530635" cy="885475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108847" tIns="54423" rIns="108847" bIns="54423" anchor="ctr">
            <a:noAutofit/>
          </a:bodyPr>
          <a:lstStyle/>
          <a:p>
            <a:pPr algn="ctr">
              <a:tabLst>
                <a:tab pos="0" algn="l"/>
              </a:tabLst>
            </a:pPr>
            <a:r>
              <a:rPr lang="ko-KR" altLang="en-US" sz="1330" spc="-1">
                <a:solidFill>
                  <a:srgbClr val="000000"/>
                </a:solidFill>
                <a:latin typeface="맑은 고딕"/>
              </a:rPr>
              <a:t>어플 메인 하단에 </a:t>
            </a:r>
            <a:endParaRPr lang="en-US" sz="1330" spc="-1">
              <a:latin typeface="맑은 고딕"/>
            </a:endParaRPr>
          </a:p>
          <a:p>
            <a:pPr algn="ctr">
              <a:tabLst>
                <a:tab pos="0" algn="l"/>
              </a:tabLst>
            </a:pPr>
            <a:r>
              <a:rPr lang="ko-KR" altLang="en-US" sz="1330" spc="-1">
                <a:solidFill>
                  <a:srgbClr val="000000"/>
                </a:solidFill>
                <a:latin typeface="맑은 고딕"/>
              </a:rPr>
              <a:t>사업자 정보 </a:t>
            </a:r>
            <a:r>
              <a:rPr lang="ko-KR" altLang="en-US" sz="1330" spc="-1" smtClean="0">
                <a:solidFill>
                  <a:srgbClr val="000000"/>
                </a:solidFill>
                <a:latin typeface="맑은 고딕"/>
              </a:rPr>
              <a:t>명시</a:t>
            </a:r>
            <a:endParaRPr lang="en-US" altLang="ko-KR" sz="1330" spc="-1" smtClean="0">
              <a:solidFill>
                <a:srgbClr val="000000"/>
              </a:solidFill>
              <a:latin typeface="맑은 고딕"/>
            </a:endParaRPr>
          </a:p>
          <a:p>
            <a:pPr algn="ctr">
              <a:tabLst>
                <a:tab pos="0" algn="l"/>
              </a:tabLst>
            </a:pPr>
            <a:r>
              <a:rPr lang="ko-KR" altLang="en-US" sz="900" spc="-1" smtClean="0">
                <a:solidFill>
                  <a:srgbClr val="000000"/>
                </a:solidFill>
                <a:latin typeface="맑은 고딕"/>
              </a:rPr>
              <a:t>사업자번호</a:t>
            </a:r>
            <a:r>
              <a:rPr lang="en-US" altLang="ko-KR" sz="900" spc="-1">
                <a:solidFill>
                  <a:srgbClr val="000000"/>
                </a:solidFill>
                <a:latin typeface="맑은 고딕"/>
              </a:rPr>
              <a:t> </a:t>
            </a:r>
            <a:r>
              <a:rPr lang="en-US" altLang="ko-KR" sz="900" spc="-1" smtClean="0">
                <a:solidFill>
                  <a:srgbClr val="000000"/>
                </a:solidFill>
                <a:latin typeface="맑은 고딕"/>
              </a:rPr>
              <a:t>/ </a:t>
            </a:r>
            <a:r>
              <a:rPr lang="ko-KR" altLang="en-US" sz="900" spc="-1" smtClean="0">
                <a:solidFill>
                  <a:srgbClr val="000000"/>
                </a:solidFill>
                <a:latin typeface="맑은 고딕"/>
              </a:rPr>
              <a:t>상호명 </a:t>
            </a:r>
            <a:r>
              <a:rPr lang="en-US" altLang="ko-KR" sz="900" spc="-1" smtClean="0">
                <a:solidFill>
                  <a:srgbClr val="000000"/>
                </a:solidFill>
                <a:latin typeface="맑은 고딕"/>
              </a:rPr>
              <a:t>/ </a:t>
            </a:r>
            <a:r>
              <a:rPr lang="ko-KR" altLang="en-US" sz="900" spc="-1" smtClean="0">
                <a:solidFill>
                  <a:srgbClr val="000000"/>
                </a:solidFill>
                <a:latin typeface="맑은 고딕"/>
              </a:rPr>
              <a:t>대표자명 </a:t>
            </a:r>
            <a:r>
              <a:rPr lang="en-US" altLang="ko-KR" sz="900" spc="-1" smtClean="0">
                <a:solidFill>
                  <a:srgbClr val="000000"/>
                </a:solidFill>
                <a:latin typeface="맑은 고딕"/>
              </a:rPr>
              <a:t>/ </a:t>
            </a:r>
            <a:r>
              <a:rPr lang="ko-KR" altLang="en-US" sz="900" spc="-1" smtClean="0">
                <a:solidFill>
                  <a:srgbClr val="000000"/>
                </a:solidFill>
                <a:latin typeface="맑은 고딕"/>
              </a:rPr>
              <a:t>이메일 </a:t>
            </a:r>
            <a:r>
              <a:rPr lang="en-US" altLang="ko-KR" sz="900" spc="-1" smtClean="0">
                <a:solidFill>
                  <a:srgbClr val="000000"/>
                </a:solidFill>
                <a:latin typeface="맑은 고딕"/>
              </a:rPr>
              <a:t>/ </a:t>
            </a:r>
            <a:r>
              <a:rPr lang="ko-KR" altLang="en-US" sz="900" spc="-1" smtClean="0">
                <a:solidFill>
                  <a:srgbClr val="000000"/>
                </a:solidFill>
                <a:latin typeface="맑은 고딕"/>
              </a:rPr>
              <a:t>사업장주소 </a:t>
            </a:r>
            <a:r>
              <a:rPr lang="en-US" altLang="ko-KR" sz="900" spc="-1" smtClean="0">
                <a:solidFill>
                  <a:srgbClr val="000000"/>
                </a:solidFill>
                <a:latin typeface="맑은 고딕"/>
              </a:rPr>
              <a:t>/ </a:t>
            </a:r>
            <a:r>
              <a:rPr lang="ko-KR" altLang="en-US" sz="900" spc="-1" smtClean="0">
                <a:solidFill>
                  <a:srgbClr val="000000"/>
                </a:solidFill>
                <a:latin typeface="맑은 고딕"/>
              </a:rPr>
              <a:t>고객센터유선번호</a:t>
            </a:r>
            <a:r>
              <a:rPr lang="en-US" altLang="ko-KR" sz="900" spc="-1" smtClean="0">
                <a:solidFill>
                  <a:srgbClr val="000000"/>
                </a:solidFill>
                <a:latin typeface="맑은 고딕"/>
              </a:rPr>
              <a:t>(</a:t>
            </a:r>
            <a:r>
              <a:rPr lang="ko-KR" altLang="en-US" sz="900" spc="-1" smtClean="0">
                <a:solidFill>
                  <a:srgbClr val="000000"/>
                </a:solidFill>
                <a:latin typeface="맑은 고딕"/>
              </a:rPr>
              <a:t>휴대폰불가</a:t>
            </a:r>
            <a:r>
              <a:rPr lang="en-US" altLang="ko-KR" sz="900" spc="-1" smtClean="0">
                <a:solidFill>
                  <a:srgbClr val="000000"/>
                </a:solidFill>
                <a:latin typeface="맑은 고딕"/>
              </a:rPr>
              <a:t>) / </a:t>
            </a:r>
            <a:r>
              <a:rPr lang="ko-KR" altLang="en-US" sz="900" spc="-1" smtClean="0">
                <a:solidFill>
                  <a:srgbClr val="000000"/>
                </a:solidFill>
                <a:latin typeface="맑은 고딕"/>
              </a:rPr>
              <a:t>통신판매업신고번호</a:t>
            </a:r>
            <a:endParaRPr lang="en-US" sz="1330" spc="-1">
              <a:latin typeface="맑은 고딕"/>
            </a:endParaRPr>
          </a:p>
        </p:txBody>
      </p:sp>
      <p:pic>
        <p:nvPicPr>
          <p:cNvPr id="187" name="그림 186"/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 rot="21580800">
            <a:off x="950911" y="1226361"/>
            <a:ext cx="2946695" cy="4128769"/>
          </a:xfrm>
          <a:prstGeom prst="rect">
            <a:avLst/>
          </a:prstGeom>
          <a:ln w="0">
            <a:noFill/>
          </a:ln>
        </p:spPr>
      </p:pic>
      <p:pic>
        <p:nvPicPr>
          <p:cNvPr id="188" name="그림 187"/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4706554" y="1285574"/>
            <a:ext cx="2903591" cy="4068685"/>
          </a:xfrm>
          <a:prstGeom prst="rect">
            <a:avLst/>
          </a:prstGeom>
          <a:ln w="0">
            <a:noFill/>
          </a:ln>
        </p:spPr>
      </p:pic>
      <p:pic>
        <p:nvPicPr>
          <p:cNvPr id="190" name="그림 189"/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8682937" y="1416625"/>
            <a:ext cx="2845685" cy="3987703"/>
          </a:xfrm>
          <a:prstGeom prst="rect">
            <a:avLst/>
          </a:prstGeom>
          <a:ln w="0">
            <a:noFill/>
          </a:ln>
        </p:spPr>
      </p:pic>
      <p:sp>
        <p:nvSpPr>
          <p:cNvPr id="11" name="직사각형 11"/>
          <p:cNvSpPr/>
          <p:nvPr/>
        </p:nvSpPr>
        <p:spPr>
          <a:xfrm>
            <a:off x="4948411" y="5789645"/>
            <a:ext cx="2419877" cy="638276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108847" tIns="54423" rIns="108847" bIns="54423" anchor="ctr">
            <a:noAutofit/>
          </a:bodyPr>
          <a:lstStyle/>
          <a:p>
            <a:pPr algn="ctr">
              <a:tabLst>
                <a:tab pos="0" algn="l"/>
              </a:tabLst>
            </a:pPr>
            <a:r>
              <a:rPr lang="ko-KR" altLang="en-US" sz="1330" spc="-1">
                <a:solidFill>
                  <a:srgbClr val="000000"/>
                </a:solidFill>
                <a:latin typeface="맑은 고딕"/>
              </a:rPr>
              <a:t>어플 메인</a:t>
            </a:r>
            <a:endParaRPr lang="en-US" sz="1330" spc="-1">
              <a:latin typeface="맑은 고딕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0"/>
            <a:ext cx="2595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smtClean="0">
                <a:solidFill>
                  <a:schemeClr val="bg1"/>
                </a:solidFill>
                <a:latin typeface="나눔바른고딕OTF" panose="02020603020101020101" pitchFamily="18" charset="-127"/>
                <a:ea typeface="나눔바른고딕OTF" panose="02020603020101020101" pitchFamily="18" charset="-127"/>
              </a:rPr>
              <a:t>어플 다운로드 및 회원가입</a:t>
            </a:r>
            <a:endParaRPr lang="ko-KR" altLang="en-US" b="1">
              <a:solidFill>
                <a:schemeClr val="bg1"/>
              </a:solidFill>
              <a:latin typeface="나눔바른고딕OTF" panose="02020603020101020101" pitchFamily="18" charset="-127"/>
              <a:ea typeface="나눔바른고딕OTF" panose="02020603020101020101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0" y="0"/>
            <a:ext cx="12192000" cy="648393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0" y="0"/>
            <a:ext cx="96327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err="1" smtClean="0">
                <a:solidFill>
                  <a:schemeClr val="bg1"/>
                </a:solidFill>
                <a:latin typeface="+mn-ea"/>
              </a:rPr>
              <a:t>어플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 메인 및 사업자 </a:t>
            </a:r>
            <a:r>
              <a:rPr lang="ko-KR" altLang="en-US" b="1" dirty="0" err="1" smtClean="0">
                <a:solidFill>
                  <a:schemeClr val="bg1"/>
                </a:solidFill>
                <a:latin typeface="+mn-ea"/>
              </a:rPr>
              <a:t>하단정보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사업자등록번호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상호명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대표자명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이메일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100" b="1" dirty="0" err="1" smtClean="0">
                <a:solidFill>
                  <a:schemeClr val="bg1"/>
                </a:solidFill>
                <a:latin typeface="+mn-ea"/>
              </a:rPr>
              <a:t>사업장주소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고객센터번호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100" b="1" dirty="0" err="1" smtClean="0">
                <a:solidFill>
                  <a:schemeClr val="bg1"/>
                </a:solidFill>
                <a:latin typeface="+mn-ea"/>
              </a:rPr>
              <a:t>통신판매업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 신고 번호 필수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  <a:endParaRPr lang="ko-KR" altLang="en-US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40844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그림 190"/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217907" y="1246616"/>
            <a:ext cx="3152197" cy="4416559"/>
          </a:xfrm>
          <a:prstGeom prst="rect">
            <a:avLst/>
          </a:prstGeom>
          <a:ln w="0">
            <a:noFill/>
          </a:ln>
        </p:spPr>
      </p:pic>
      <p:pic>
        <p:nvPicPr>
          <p:cNvPr id="192" name="그림 191"/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3451086" y="1255759"/>
            <a:ext cx="3057718" cy="4284202"/>
          </a:xfrm>
          <a:prstGeom prst="rect">
            <a:avLst/>
          </a:prstGeom>
          <a:ln w="0">
            <a:noFill/>
          </a:ln>
        </p:spPr>
      </p:pic>
      <p:sp>
        <p:nvSpPr>
          <p:cNvPr id="193" name="TextBox 17"/>
          <p:cNvSpPr/>
          <p:nvPr/>
        </p:nvSpPr>
        <p:spPr>
          <a:xfrm>
            <a:off x="1051679" y="871771"/>
            <a:ext cx="1378022" cy="3704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847" tIns="54423" rIns="108847" bIns="54423" anchor="t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상품 페이지</a:t>
            </a:r>
            <a:endParaRPr lang="en-US" sz="1693" spc="-1">
              <a:latin typeface="맑은 고딕"/>
            </a:endParaRPr>
          </a:p>
        </p:txBody>
      </p:sp>
      <p:sp>
        <p:nvSpPr>
          <p:cNvPr id="194" name="TextBox 18"/>
          <p:cNvSpPr/>
          <p:nvPr/>
        </p:nvSpPr>
        <p:spPr>
          <a:xfrm>
            <a:off x="4220857" y="860496"/>
            <a:ext cx="1378022" cy="3704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847" tIns="54423" rIns="108847" bIns="54423" anchor="t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상품 페이지</a:t>
            </a:r>
            <a:endParaRPr lang="en-US" sz="1693" spc="-1">
              <a:latin typeface="맑은 고딕"/>
            </a:endParaRPr>
          </a:p>
        </p:txBody>
      </p:sp>
      <p:sp>
        <p:nvSpPr>
          <p:cNvPr id="195" name="TextBox 19"/>
          <p:cNvSpPr/>
          <p:nvPr/>
        </p:nvSpPr>
        <p:spPr>
          <a:xfrm>
            <a:off x="7013857" y="875487"/>
            <a:ext cx="1887392" cy="3704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847" tIns="54423" rIns="108847" bIns="54423" anchor="t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상품 상세 페이지</a:t>
            </a:r>
            <a:endParaRPr lang="en-US" sz="1693" spc="-1">
              <a:latin typeface="맑은 고딕"/>
            </a:endParaRPr>
          </a:p>
        </p:txBody>
      </p:sp>
      <p:sp>
        <p:nvSpPr>
          <p:cNvPr id="196" name="TextBox 20"/>
          <p:cNvSpPr/>
          <p:nvPr/>
        </p:nvSpPr>
        <p:spPr>
          <a:xfrm>
            <a:off x="9770647" y="871771"/>
            <a:ext cx="2103669" cy="3704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847" tIns="54423" rIns="108847" bIns="54423" anchor="t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핫딜 상품 구매하기</a:t>
            </a:r>
            <a:endParaRPr lang="en-US" sz="1693" spc="-1">
              <a:latin typeface="맑은 고딕"/>
            </a:endParaRPr>
          </a:p>
        </p:txBody>
      </p:sp>
      <p:sp>
        <p:nvSpPr>
          <p:cNvPr id="197" name="직사각형 19"/>
          <p:cNvSpPr/>
          <p:nvPr/>
        </p:nvSpPr>
        <p:spPr>
          <a:xfrm>
            <a:off x="217907" y="5880868"/>
            <a:ext cx="3047704" cy="653080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108847" tIns="54423" rIns="108847" bIns="54423" anchor="ctr">
            <a:noAutofit/>
          </a:bodyPr>
          <a:lstStyle/>
          <a:p>
            <a:pPr algn="ctr">
              <a:tabLst>
                <a:tab pos="0" algn="l"/>
              </a:tabLst>
            </a:pPr>
            <a:r>
              <a:rPr lang="ko-KR" altLang="en-US" sz="1330" spc="-1">
                <a:solidFill>
                  <a:srgbClr val="000000"/>
                </a:solidFill>
                <a:latin typeface="맑은 고딕"/>
              </a:rPr>
              <a:t>어플 메인 하단에 핫딜</a:t>
            </a:r>
            <a:r>
              <a:rPr lang="en-US" sz="1330" spc="-1">
                <a:solidFill>
                  <a:srgbClr val="000000"/>
                </a:solidFill>
                <a:latin typeface="맑은 고딕"/>
              </a:rPr>
              <a:t>(HOT-DEAL) </a:t>
            </a:r>
            <a:r>
              <a:rPr lang="ko-KR" altLang="en-US" sz="1330" spc="-1">
                <a:solidFill>
                  <a:srgbClr val="000000"/>
                </a:solidFill>
                <a:latin typeface="맑은 고딕"/>
              </a:rPr>
              <a:t>상품 리스트 표시</a:t>
            </a:r>
            <a:endParaRPr lang="en-US" sz="1330" spc="-1">
              <a:latin typeface="맑은 고딕"/>
            </a:endParaRPr>
          </a:p>
        </p:txBody>
      </p:sp>
      <p:sp>
        <p:nvSpPr>
          <p:cNvPr id="198" name="직사각형 20"/>
          <p:cNvSpPr/>
          <p:nvPr/>
        </p:nvSpPr>
        <p:spPr>
          <a:xfrm>
            <a:off x="9578714" y="5880868"/>
            <a:ext cx="2419877" cy="638276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108847" tIns="54423" rIns="108847" bIns="54423" anchor="ctr">
            <a:noAutofit/>
          </a:bodyPr>
          <a:lstStyle/>
          <a:p>
            <a:pPr algn="ctr">
              <a:tabLst>
                <a:tab pos="0" algn="l"/>
              </a:tabLst>
            </a:pPr>
            <a:r>
              <a:rPr lang="ko-KR" altLang="en-US" sz="1330" spc="-1">
                <a:solidFill>
                  <a:srgbClr val="000000"/>
                </a:solidFill>
                <a:latin typeface="맑은 고딕"/>
              </a:rPr>
              <a:t>상품 상세페이지와 </a:t>
            </a:r>
            <a:endParaRPr lang="en-US" sz="1330" spc="-1">
              <a:latin typeface="맑은 고딕"/>
            </a:endParaRPr>
          </a:p>
          <a:p>
            <a:pPr algn="ctr">
              <a:tabLst>
                <a:tab pos="0" algn="l"/>
              </a:tabLst>
            </a:pPr>
            <a:r>
              <a:rPr lang="ko-KR" altLang="en-US" sz="1330" spc="-1">
                <a:solidFill>
                  <a:srgbClr val="000000"/>
                </a:solidFill>
                <a:latin typeface="맑은 고딕"/>
              </a:rPr>
              <a:t>구매하기 버튼 표시</a:t>
            </a:r>
            <a:endParaRPr lang="en-US" sz="1330" spc="-1">
              <a:latin typeface="맑은 고딕"/>
            </a:endParaRPr>
          </a:p>
          <a:p>
            <a:pPr algn="ctr">
              <a:tabLst>
                <a:tab pos="0" algn="l"/>
              </a:tabLst>
            </a:pPr>
            <a:r>
              <a:rPr lang="ko-KR" altLang="en-US" sz="1330" spc="-1">
                <a:solidFill>
                  <a:srgbClr val="000000"/>
                </a:solidFill>
                <a:latin typeface="맑은 고딕"/>
              </a:rPr>
              <a:t>구매하기 버튼 터치</a:t>
            </a:r>
            <a:endParaRPr lang="en-US" sz="1330" spc="-1">
              <a:latin typeface="맑은 고딕"/>
            </a:endParaRPr>
          </a:p>
        </p:txBody>
      </p:sp>
      <p:sp>
        <p:nvSpPr>
          <p:cNvPr id="199" name="직사각형 22"/>
          <p:cNvSpPr/>
          <p:nvPr/>
        </p:nvSpPr>
        <p:spPr>
          <a:xfrm>
            <a:off x="6748702" y="5880868"/>
            <a:ext cx="2419877" cy="638276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108847" tIns="54423" rIns="108847" bIns="54423" anchor="ctr">
            <a:noAutofit/>
          </a:bodyPr>
          <a:lstStyle/>
          <a:p>
            <a:pPr algn="ctr">
              <a:tabLst>
                <a:tab pos="0" algn="l"/>
              </a:tabLst>
            </a:pPr>
            <a:r>
              <a:rPr lang="ko-KR" altLang="en-US" sz="1330" spc="-1">
                <a:solidFill>
                  <a:srgbClr val="000000"/>
                </a:solidFill>
                <a:latin typeface="맑은 고딕"/>
              </a:rPr>
              <a:t>상품 썸네일과 가격</a:t>
            </a:r>
            <a:r>
              <a:rPr lang="en-US" sz="1330" spc="-1">
                <a:solidFill>
                  <a:srgbClr val="000000"/>
                </a:solidFill>
                <a:latin typeface="맑은 고딕"/>
              </a:rPr>
              <a:t>, </a:t>
            </a:r>
            <a:r>
              <a:rPr lang="ko-KR" altLang="en-US" sz="1330" spc="-1">
                <a:solidFill>
                  <a:srgbClr val="000000"/>
                </a:solidFill>
                <a:latin typeface="맑은 고딕"/>
              </a:rPr>
              <a:t>구매하기 버튼 표시</a:t>
            </a:r>
            <a:endParaRPr lang="en-US" sz="1330" spc="-1">
              <a:latin typeface="맑은 고딕"/>
            </a:endParaRPr>
          </a:p>
        </p:txBody>
      </p:sp>
      <p:sp>
        <p:nvSpPr>
          <p:cNvPr id="200" name="직사각형 24"/>
          <p:cNvSpPr/>
          <p:nvPr/>
        </p:nvSpPr>
        <p:spPr>
          <a:xfrm>
            <a:off x="3700998" y="5895672"/>
            <a:ext cx="2419877" cy="638276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108847" tIns="54423" rIns="108847" bIns="54423" anchor="ctr">
            <a:noAutofit/>
          </a:bodyPr>
          <a:lstStyle/>
          <a:p>
            <a:pPr algn="ctr">
              <a:tabLst>
                <a:tab pos="0" algn="l"/>
              </a:tabLst>
            </a:pPr>
            <a:r>
              <a:rPr lang="ko-KR" altLang="en-US" sz="1330" spc="-1">
                <a:solidFill>
                  <a:srgbClr val="000000"/>
                </a:solidFill>
                <a:latin typeface="맑은 고딕"/>
              </a:rPr>
              <a:t>희망하는 상품 터치</a:t>
            </a:r>
            <a:endParaRPr lang="en-US" sz="1330" spc="-1">
              <a:latin typeface="맑은 고딕"/>
            </a:endParaRPr>
          </a:p>
        </p:txBody>
      </p:sp>
      <p:sp>
        <p:nvSpPr>
          <p:cNvPr id="201" name="직사각형 3"/>
          <p:cNvSpPr/>
          <p:nvPr/>
        </p:nvSpPr>
        <p:spPr>
          <a:xfrm>
            <a:off x="3896922" y="2408227"/>
            <a:ext cx="2176932" cy="30477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2" name="직사각형 8"/>
          <p:cNvSpPr/>
          <p:nvPr/>
        </p:nvSpPr>
        <p:spPr>
          <a:xfrm>
            <a:off x="653293" y="4139323"/>
            <a:ext cx="2394625" cy="130615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03" name="그림 202"/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6641597" y="1330210"/>
            <a:ext cx="2719423" cy="4332965"/>
          </a:xfrm>
          <a:prstGeom prst="rect">
            <a:avLst/>
          </a:prstGeom>
          <a:ln w="0">
            <a:noFill/>
          </a:ln>
        </p:spPr>
      </p:pic>
      <p:pic>
        <p:nvPicPr>
          <p:cNvPr id="204" name="그림 203"/>
          <p:cNvPicPr/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9456805" y="1309312"/>
            <a:ext cx="2734226" cy="4353863"/>
          </a:xfrm>
          <a:prstGeom prst="rect">
            <a:avLst/>
          </a:prstGeom>
          <a:ln w="0">
            <a:noFill/>
          </a:ln>
        </p:spPr>
      </p:pic>
      <p:sp>
        <p:nvSpPr>
          <p:cNvPr id="205" name="직사각형 9"/>
          <p:cNvSpPr/>
          <p:nvPr/>
        </p:nvSpPr>
        <p:spPr>
          <a:xfrm>
            <a:off x="9578713" y="4353864"/>
            <a:ext cx="2612318" cy="4353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" name="직사각형 18"/>
          <p:cNvSpPr/>
          <p:nvPr/>
        </p:nvSpPr>
        <p:spPr>
          <a:xfrm>
            <a:off x="-1" y="0"/>
            <a:ext cx="12191031" cy="648393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0" y="0"/>
            <a:ext cx="5245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상품 목록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컨텐츠 상품의 경우에도 어떠한 컨텐츠들이 있는지 확인 필요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  <a:endParaRPr lang="ko-KR" altLang="en-US" sz="11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06925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0" y="1"/>
            <a:ext cx="12192000" cy="648393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88605" y="54892"/>
            <a:ext cx="8182048" cy="5386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>
                <a:solidFill>
                  <a:schemeClr val="bg1"/>
                </a:solidFill>
                <a:latin typeface="+mn-ea"/>
              </a:rPr>
              <a:t>구매 후 구매자에게 제공되는 방식</a:t>
            </a:r>
            <a:r>
              <a:rPr lang="en-US" altLang="ko-KR" b="1" dirty="0">
                <a:solidFill>
                  <a:schemeClr val="bg1"/>
                </a:solidFill>
                <a:latin typeface="+mn-ea"/>
              </a:rPr>
              <a:t/>
            </a:r>
            <a:br>
              <a:rPr lang="en-US" altLang="ko-KR" b="1" dirty="0">
                <a:solidFill>
                  <a:schemeClr val="bg1"/>
                </a:solidFill>
                <a:latin typeface="+mn-ea"/>
              </a:rPr>
            </a:br>
            <a:r>
              <a:rPr lang="en-US" altLang="ko-KR" sz="1100" b="1" dirty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100" b="1" dirty="0" err="1">
                <a:solidFill>
                  <a:schemeClr val="bg1"/>
                </a:solidFill>
                <a:latin typeface="+mn-ea"/>
              </a:rPr>
              <a:t>비실물</a:t>
            </a:r>
            <a:r>
              <a:rPr lang="ko-KR" altLang="en-US" sz="1100" b="1" dirty="0">
                <a:solidFill>
                  <a:schemeClr val="bg1"/>
                </a:solidFill>
                <a:latin typeface="+mn-ea"/>
              </a:rPr>
              <a:t> 거래의 경우 컨텐츠를 구매한 구매자가 해당 컨텐츠를 어떠한 용도 혹은 어떤 서비스를 받게 되는지 반드시 캡쳐 필요</a:t>
            </a:r>
            <a:r>
              <a:rPr lang="en-US" altLang="ko-KR" sz="1100" b="1" dirty="0">
                <a:solidFill>
                  <a:schemeClr val="bg1"/>
                </a:solidFill>
                <a:latin typeface="+mn-ea"/>
              </a:rPr>
              <a:t>)</a:t>
            </a:r>
            <a:endParaRPr lang="ko-KR" altLang="en-US" sz="11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770874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TextBox 13"/>
          <p:cNvSpPr/>
          <p:nvPr/>
        </p:nvSpPr>
        <p:spPr>
          <a:xfrm>
            <a:off x="745710" y="971180"/>
            <a:ext cx="2103669" cy="3704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847" tIns="54423" rIns="108847" bIns="54423" anchor="t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핫딜 상품 구매하기</a:t>
            </a:r>
            <a:endParaRPr lang="en-US" sz="1693" spc="-1">
              <a:latin typeface="맑은 고딕"/>
            </a:endParaRPr>
          </a:p>
        </p:txBody>
      </p:sp>
      <p:sp>
        <p:nvSpPr>
          <p:cNvPr id="207" name="TextBox 14"/>
          <p:cNvSpPr/>
          <p:nvPr/>
        </p:nvSpPr>
        <p:spPr>
          <a:xfrm>
            <a:off x="4881880" y="971180"/>
            <a:ext cx="2103669" cy="3704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847" tIns="54423" rIns="108847" bIns="54423" anchor="t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핫딜 상품 구매절차</a:t>
            </a:r>
            <a:endParaRPr lang="en-US" sz="1693" spc="-1">
              <a:latin typeface="맑은 고딕"/>
            </a:endParaRPr>
          </a:p>
        </p:txBody>
      </p:sp>
      <p:sp>
        <p:nvSpPr>
          <p:cNvPr id="208" name="TextBox 15"/>
          <p:cNvSpPr/>
          <p:nvPr/>
        </p:nvSpPr>
        <p:spPr>
          <a:xfrm>
            <a:off x="8916388" y="971180"/>
            <a:ext cx="2103669" cy="3704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847" tIns="54423" rIns="108847" bIns="54423" anchor="t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핫딜 상품 구매절차</a:t>
            </a:r>
            <a:endParaRPr lang="en-US" sz="1693" spc="-1">
              <a:latin typeface="맑은 고딕"/>
            </a:endParaRPr>
          </a:p>
        </p:txBody>
      </p:sp>
      <p:sp>
        <p:nvSpPr>
          <p:cNvPr id="209" name="직사각형 13"/>
          <p:cNvSpPr/>
          <p:nvPr/>
        </p:nvSpPr>
        <p:spPr>
          <a:xfrm>
            <a:off x="701373" y="5927643"/>
            <a:ext cx="2419877" cy="638276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108847" tIns="54423" rIns="108847" bIns="54423" anchor="ctr">
            <a:noAutofit/>
          </a:bodyPr>
          <a:lstStyle/>
          <a:p>
            <a:pPr algn="ctr">
              <a:tabLst>
                <a:tab pos="0" algn="l"/>
              </a:tabLst>
            </a:pPr>
            <a:r>
              <a:rPr lang="ko-KR" altLang="en-US" sz="1330" spc="-1">
                <a:solidFill>
                  <a:srgbClr val="000000"/>
                </a:solidFill>
                <a:latin typeface="맑은 고딕"/>
              </a:rPr>
              <a:t>위의 옵션 선택 후 </a:t>
            </a:r>
            <a:endParaRPr lang="en-US" sz="1330" spc="-1">
              <a:latin typeface="맑은 고딕"/>
            </a:endParaRPr>
          </a:p>
          <a:p>
            <a:pPr algn="ctr">
              <a:tabLst>
                <a:tab pos="0" algn="l"/>
              </a:tabLst>
            </a:pPr>
            <a:r>
              <a:rPr lang="ko-KR" altLang="en-US" sz="1330" spc="-1">
                <a:solidFill>
                  <a:srgbClr val="000000"/>
                </a:solidFill>
                <a:latin typeface="맑은 고딕"/>
              </a:rPr>
              <a:t>바로구매 버튼 터치</a:t>
            </a:r>
            <a:endParaRPr lang="en-US" sz="1330" spc="-1">
              <a:latin typeface="맑은 고딕"/>
            </a:endParaRPr>
          </a:p>
        </p:txBody>
      </p:sp>
      <p:sp>
        <p:nvSpPr>
          <p:cNvPr id="210" name="직사각형 14"/>
          <p:cNvSpPr/>
          <p:nvPr/>
        </p:nvSpPr>
        <p:spPr>
          <a:xfrm>
            <a:off x="8692018" y="5927643"/>
            <a:ext cx="2419877" cy="638276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108847" tIns="54423" rIns="108847" bIns="54423" anchor="ctr">
            <a:noAutofit/>
          </a:bodyPr>
          <a:lstStyle/>
          <a:p>
            <a:pPr algn="ctr">
              <a:tabLst>
                <a:tab pos="0" algn="l"/>
              </a:tabLst>
            </a:pPr>
            <a:r>
              <a:rPr lang="en-US" sz="1330" spc="-1">
                <a:solidFill>
                  <a:srgbClr val="000000"/>
                </a:solidFill>
                <a:latin typeface="맑은 고딕"/>
              </a:rPr>
              <a:t>N</a:t>
            </a:r>
            <a:r>
              <a:rPr lang="ko-KR" altLang="en-US" sz="1330" spc="-1">
                <a:solidFill>
                  <a:srgbClr val="000000"/>
                </a:solidFill>
                <a:latin typeface="맑은 고딕"/>
              </a:rPr>
              <a:t>원 결제 버튼 터치</a:t>
            </a:r>
            <a:endParaRPr lang="en-US" sz="1330" spc="-1">
              <a:latin typeface="맑은 고딕"/>
            </a:endParaRPr>
          </a:p>
        </p:txBody>
      </p:sp>
      <p:sp>
        <p:nvSpPr>
          <p:cNvPr id="211" name="직사각형 17"/>
          <p:cNvSpPr/>
          <p:nvPr/>
        </p:nvSpPr>
        <p:spPr>
          <a:xfrm>
            <a:off x="4798794" y="5927643"/>
            <a:ext cx="2419877" cy="638276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108847" tIns="54423" rIns="108847" bIns="54423" anchor="ctr">
            <a:noAutofit/>
          </a:bodyPr>
          <a:lstStyle/>
          <a:p>
            <a:pPr algn="ctr">
              <a:tabLst>
                <a:tab pos="0" algn="l"/>
              </a:tabLst>
            </a:pPr>
            <a:r>
              <a:rPr lang="ko-KR" altLang="en-US" sz="1330" spc="-1">
                <a:solidFill>
                  <a:srgbClr val="000000"/>
                </a:solidFill>
                <a:latin typeface="맑은 고딕"/>
              </a:rPr>
              <a:t>배송지 주소 입력</a:t>
            </a:r>
            <a:endParaRPr lang="en-US" sz="1330" spc="-1">
              <a:latin typeface="맑은 고딕"/>
            </a:endParaRPr>
          </a:p>
        </p:txBody>
      </p:sp>
      <p:pic>
        <p:nvPicPr>
          <p:cNvPr id="212" name="그림 211"/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323022" y="1536336"/>
            <a:ext cx="2951919" cy="4136170"/>
          </a:xfrm>
          <a:prstGeom prst="rect">
            <a:avLst/>
          </a:prstGeom>
          <a:ln w="0">
            <a:noFill/>
          </a:ln>
        </p:spPr>
      </p:pic>
      <p:pic>
        <p:nvPicPr>
          <p:cNvPr id="213" name="그림 212"/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4459192" y="1536336"/>
            <a:ext cx="2951919" cy="4136170"/>
          </a:xfrm>
          <a:prstGeom prst="rect">
            <a:avLst/>
          </a:prstGeom>
          <a:ln w="0">
            <a:noFill/>
          </a:ln>
        </p:spPr>
      </p:pic>
      <p:pic>
        <p:nvPicPr>
          <p:cNvPr id="214" name="그림 213"/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8499577" y="1536336"/>
            <a:ext cx="2940164" cy="4119626"/>
          </a:xfrm>
          <a:prstGeom prst="rect">
            <a:avLst/>
          </a:prstGeom>
          <a:ln w="0">
            <a:noFill/>
          </a:ln>
        </p:spPr>
      </p:pic>
      <p:sp>
        <p:nvSpPr>
          <p:cNvPr id="215" name="직사각형 10"/>
          <p:cNvSpPr/>
          <p:nvPr/>
        </p:nvSpPr>
        <p:spPr>
          <a:xfrm>
            <a:off x="8499578" y="4801734"/>
            <a:ext cx="2830011" cy="4353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" name="직사각형 11"/>
          <p:cNvSpPr/>
          <p:nvPr/>
        </p:nvSpPr>
        <p:spPr>
          <a:xfrm>
            <a:off x="0" y="0"/>
            <a:ext cx="12192000" cy="648393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0" y="0"/>
            <a:ext cx="29899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상품선택 </a:t>
            </a: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&gt; 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구매</a:t>
            </a: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결제</a:t>
            </a:r>
            <a:r>
              <a:rPr lang="en-US" altLang="ko-KR" b="1" dirty="0" smtClean="0">
                <a:solidFill>
                  <a:schemeClr val="bg1"/>
                </a:solidFill>
                <a:latin typeface="+mn-ea"/>
              </a:rPr>
              <a:t>)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하기</a:t>
            </a:r>
            <a:endParaRPr lang="ko-KR" altLang="en-US" sz="11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4403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TextBox 3"/>
          <p:cNvSpPr/>
          <p:nvPr/>
        </p:nvSpPr>
        <p:spPr>
          <a:xfrm>
            <a:off x="1299745" y="789575"/>
            <a:ext cx="2026853" cy="3704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847" tIns="54423" rIns="108847" bIns="54423" anchor="t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신용카드 결제모듈</a:t>
            </a:r>
            <a:endParaRPr lang="en-US" sz="1693" spc="-1">
              <a:latin typeface="맑은 고딕"/>
            </a:endParaRPr>
          </a:p>
        </p:txBody>
      </p:sp>
      <p:sp>
        <p:nvSpPr>
          <p:cNvPr id="226" name="TextBox 22"/>
          <p:cNvSpPr/>
          <p:nvPr/>
        </p:nvSpPr>
        <p:spPr>
          <a:xfrm>
            <a:off x="4716486" y="785266"/>
            <a:ext cx="2590597" cy="3704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847" tIns="54423" rIns="108847" bIns="54423" anchor="t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신용카드 결제모듈</a:t>
            </a:r>
            <a:r>
              <a:rPr lang="en-US" sz="1693" spc="-1">
                <a:solidFill>
                  <a:srgbClr val="000000"/>
                </a:solidFill>
                <a:latin typeface="맑은 고딕"/>
              </a:rPr>
              <a:t>(</a:t>
            </a: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비씨</a:t>
            </a:r>
            <a:r>
              <a:rPr lang="en-US" sz="1693" spc="-1">
                <a:solidFill>
                  <a:srgbClr val="000000"/>
                </a:solidFill>
                <a:latin typeface="맑은 고딕"/>
              </a:rPr>
              <a:t>)</a:t>
            </a:r>
            <a:endParaRPr lang="en-US" sz="1693" spc="-1">
              <a:latin typeface="맑은 고딕"/>
            </a:endParaRPr>
          </a:p>
        </p:txBody>
      </p:sp>
      <p:sp>
        <p:nvSpPr>
          <p:cNvPr id="227" name="TextBox 23"/>
          <p:cNvSpPr/>
          <p:nvPr/>
        </p:nvSpPr>
        <p:spPr>
          <a:xfrm>
            <a:off x="8417269" y="785265"/>
            <a:ext cx="2590597" cy="3704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847" tIns="54423" rIns="108847" bIns="54423" anchor="t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신용카드 결제모듈</a:t>
            </a:r>
            <a:r>
              <a:rPr lang="en-US" sz="1693" spc="-1">
                <a:solidFill>
                  <a:srgbClr val="000000"/>
                </a:solidFill>
                <a:latin typeface="맑은 고딕"/>
              </a:rPr>
              <a:t>(</a:t>
            </a: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비씨</a:t>
            </a:r>
            <a:r>
              <a:rPr lang="en-US" sz="1693" spc="-1">
                <a:solidFill>
                  <a:srgbClr val="000000"/>
                </a:solidFill>
                <a:latin typeface="맑은 고딕"/>
              </a:rPr>
              <a:t>)</a:t>
            </a:r>
            <a:endParaRPr lang="en-US" sz="1693" spc="-1">
              <a:latin typeface="맑은 고딕"/>
            </a:endParaRPr>
          </a:p>
        </p:txBody>
      </p:sp>
      <p:pic>
        <p:nvPicPr>
          <p:cNvPr id="228" name="그림 227"/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683898" y="1455280"/>
            <a:ext cx="3262785" cy="4571557"/>
          </a:xfrm>
          <a:prstGeom prst="rect">
            <a:avLst/>
          </a:prstGeom>
          <a:ln w="0">
            <a:noFill/>
          </a:ln>
        </p:spPr>
      </p:pic>
      <p:pic>
        <p:nvPicPr>
          <p:cNvPr id="229" name="그림 228"/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4382069" y="1451362"/>
            <a:ext cx="3265398" cy="4575475"/>
          </a:xfrm>
          <a:prstGeom prst="rect">
            <a:avLst/>
          </a:prstGeom>
          <a:ln w="0">
            <a:noFill/>
          </a:ln>
        </p:spPr>
      </p:pic>
      <p:pic>
        <p:nvPicPr>
          <p:cNvPr id="230" name="그림 229"/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8082853" y="1392149"/>
            <a:ext cx="3265398" cy="4575475"/>
          </a:xfrm>
          <a:prstGeom prst="rect">
            <a:avLst/>
          </a:prstGeom>
          <a:ln w="0">
            <a:noFill/>
          </a:ln>
        </p:spPr>
      </p:pic>
      <p:sp>
        <p:nvSpPr>
          <p:cNvPr id="9" name="직사각형 8"/>
          <p:cNvSpPr/>
          <p:nvPr/>
        </p:nvSpPr>
        <p:spPr>
          <a:xfrm>
            <a:off x="0" y="0"/>
            <a:ext cx="12192000" cy="648393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-1" y="0"/>
            <a:ext cx="10858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 err="1" smtClean="0">
                <a:solidFill>
                  <a:schemeClr val="bg1"/>
                </a:solidFill>
                <a:latin typeface="+mn-ea"/>
              </a:rPr>
              <a:t>결제창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 호출 화면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상품 금액과 결제 금액 동일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100" b="1" dirty="0" err="1" smtClean="0">
                <a:solidFill>
                  <a:schemeClr val="bg1"/>
                </a:solidFill>
                <a:latin typeface="+mn-ea"/>
              </a:rPr>
              <a:t>테스트금액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(ex:1,000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원 이하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일 경우 반려 가능 하오니 실제 운영될 금액 표기 필요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  <a:endParaRPr lang="ko-KR" altLang="en-US" sz="11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직사각형 13"/>
          <p:cNvSpPr/>
          <p:nvPr/>
        </p:nvSpPr>
        <p:spPr>
          <a:xfrm>
            <a:off x="701373" y="5927643"/>
            <a:ext cx="9465092" cy="638276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108847" tIns="54423" rIns="108847" bIns="54423" anchor="ctr">
            <a:noAutofit/>
          </a:bodyPr>
          <a:lstStyle/>
          <a:p>
            <a:pPr algn="ctr">
              <a:tabLst>
                <a:tab pos="0" algn="l"/>
              </a:tabLst>
            </a:pPr>
            <a:r>
              <a:rPr lang="ko-KR" altLang="en-US" sz="1330" spc="-1" smtClean="0">
                <a:solidFill>
                  <a:srgbClr val="000000"/>
                </a:solidFill>
                <a:latin typeface="맑은 고딕"/>
              </a:rPr>
              <a:t>상품 금액과 결제모듈내 금액 일치 필요</a:t>
            </a:r>
            <a:endParaRPr lang="en-US" altLang="ko-KR" sz="1330" spc="-1" smtClean="0">
              <a:solidFill>
                <a:srgbClr val="000000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830025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TextBox 31"/>
          <p:cNvSpPr/>
          <p:nvPr/>
        </p:nvSpPr>
        <p:spPr>
          <a:xfrm>
            <a:off x="1877144" y="1010399"/>
            <a:ext cx="2590597" cy="3704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847" tIns="54423" rIns="108847" bIns="54423" anchor="t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신용카드 결제모듈</a:t>
            </a:r>
            <a:r>
              <a:rPr lang="en-US" sz="1693" spc="-1">
                <a:solidFill>
                  <a:srgbClr val="000000"/>
                </a:solidFill>
                <a:latin typeface="맑은 고딕"/>
              </a:rPr>
              <a:t>(</a:t>
            </a: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하나</a:t>
            </a:r>
            <a:r>
              <a:rPr lang="en-US" sz="1693" spc="-1">
                <a:solidFill>
                  <a:srgbClr val="000000"/>
                </a:solidFill>
                <a:latin typeface="맑은 고딕"/>
              </a:rPr>
              <a:t>)</a:t>
            </a:r>
            <a:endParaRPr lang="en-US" sz="1693" spc="-1">
              <a:latin typeface="맑은 고딕"/>
            </a:endParaRPr>
          </a:p>
        </p:txBody>
      </p:sp>
      <p:sp>
        <p:nvSpPr>
          <p:cNvPr id="232" name="TextBox 32"/>
          <p:cNvSpPr/>
          <p:nvPr/>
        </p:nvSpPr>
        <p:spPr>
          <a:xfrm>
            <a:off x="7428320" y="1027598"/>
            <a:ext cx="2590597" cy="37042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08847" tIns="54423" rIns="108847" bIns="54423" anchor="t">
            <a:spAutoFit/>
          </a:bodyPr>
          <a:lstStyle/>
          <a:p>
            <a:pPr>
              <a:lnSpc>
                <a:spcPct val="100000"/>
              </a:lnSpc>
            </a:pP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신용카드 결제모듈</a:t>
            </a:r>
            <a:r>
              <a:rPr lang="en-US" sz="1693" spc="-1">
                <a:solidFill>
                  <a:srgbClr val="000000"/>
                </a:solidFill>
                <a:latin typeface="맑은 고딕"/>
              </a:rPr>
              <a:t>(</a:t>
            </a:r>
            <a:r>
              <a:rPr lang="ko-KR" altLang="en-US" sz="1693" spc="-1">
                <a:solidFill>
                  <a:srgbClr val="000000"/>
                </a:solidFill>
                <a:latin typeface="맑은 고딕"/>
              </a:rPr>
              <a:t>하나</a:t>
            </a:r>
            <a:r>
              <a:rPr lang="en-US" sz="1693" spc="-1">
                <a:solidFill>
                  <a:srgbClr val="000000"/>
                </a:solidFill>
                <a:latin typeface="맑은 고딕"/>
              </a:rPr>
              <a:t>)</a:t>
            </a:r>
            <a:endParaRPr lang="en-US" sz="1693" spc="-1">
              <a:latin typeface="맑은 고딕"/>
            </a:endParaRPr>
          </a:p>
        </p:txBody>
      </p:sp>
      <p:pic>
        <p:nvPicPr>
          <p:cNvPr id="233" name="그림 232"/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1332810" y="1626552"/>
            <a:ext cx="3679263" cy="4886216"/>
          </a:xfrm>
          <a:prstGeom prst="rect">
            <a:avLst/>
          </a:prstGeom>
          <a:ln w="0">
            <a:noFill/>
          </a:ln>
        </p:spPr>
      </p:pic>
      <p:pic>
        <p:nvPicPr>
          <p:cNvPr id="234" name="그림 233"/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6988210" y="1520003"/>
            <a:ext cx="3611366" cy="4992765"/>
          </a:xfrm>
          <a:prstGeom prst="rect">
            <a:avLst/>
          </a:prstGeom>
          <a:ln w="0">
            <a:noFill/>
          </a:ln>
        </p:spPr>
      </p:pic>
      <p:sp>
        <p:nvSpPr>
          <p:cNvPr id="7" name="직사각형 6"/>
          <p:cNvSpPr/>
          <p:nvPr/>
        </p:nvSpPr>
        <p:spPr>
          <a:xfrm>
            <a:off x="0" y="0"/>
            <a:ext cx="12192000" cy="648393"/>
          </a:xfrm>
          <a:prstGeom prst="rect">
            <a:avLst/>
          </a:prstGeom>
          <a:solidFill>
            <a:srgbClr val="4932E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9272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err="1" smtClean="0">
                <a:solidFill>
                  <a:schemeClr val="bg1"/>
                </a:solidFill>
                <a:latin typeface="+mn-ea"/>
              </a:rPr>
              <a:t>결제창</a:t>
            </a:r>
            <a:r>
              <a:rPr lang="ko-KR" altLang="en-US" b="1" dirty="0" smtClean="0">
                <a:solidFill>
                  <a:schemeClr val="bg1"/>
                </a:solidFill>
                <a:latin typeface="+mn-ea"/>
              </a:rPr>
              <a:t> 호출 화면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상품 금액과 결제 금액 동일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, </a:t>
            </a:r>
            <a:r>
              <a:rPr lang="ko-KR" altLang="en-US" sz="1100" b="1" dirty="0" err="1" smtClean="0">
                <a:solidFill>
                  <a:schemeClr val="bg1"/>
                </a:solidFill>
                <a:latin typeface="+mn-ea"/>
              </a:rPr>
              <a:t>테스트금액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(ex:1,000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원 이하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  <a:r>
              <a:rPr lang="ko-KR" altLang="en-US" sz="1100" b="1" dirty="0" smtClean="0">
                <a:solidFill>
                  <a:schemeClr val="bg1"/>
                </a:solidFill>
                <a:latin typeface="+mn-ea"/>
              </a:rPr>
              <a:t>일 경우 반려 가능 하오니 실제 운영될 금액 표기 필요</a:t>
            </a:r>
            <a:r>
              <a:rPr lang="en-US" altLang="ko-KR" sz="1100" b="1" dirty="0" smtClean="0">
                <a:solidFill>
                  <a:schemeClr val="bg1"/>
                </a:solidFill>
                <a:latin typeface="+mn-ea"/>
              </a:rPr>
              <a:t>)</a:t>
            </a:r>
            <a:endParaRPr lang="ko-KR" altLang="en-US" sz="1100" b="1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89600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630</Words>
  <Application>Microsoft Office PowerPoint</Application>
  <PresentationFormat>와이드스크린</PresentationFormat>
  <Paragraphs>94</Paragraphs>
  <Slides>14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18" baseType="lpstr">
      <vt:lpstr>나눔바른고딕OTF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27</cp:revision>
  <dcterms:created xsi:type="dcterms:W3CDTF">2021-10-19T06:57:47Z</dcterms:created>
  <dcterms:modified xsi:type="dcterms:W3CDTF">2025-12-04T06:06:52Z</dcterms:modified>
</cp:coreProperties>
</file>