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8" r:id="rId2"/>
    <p:sldId id="294" r:id="rId3"/>
    <p:sldId id="274" r:id="rId4"/>
    <p:sldId id="262" r:id="rId5"/>
    <p:sldId id="271" r:id="rId6"/>
    <p:sldId id="293" r:id="rId7"/>
    <p:sldId id="285" r:id="rId8"/>
  </p:sldIdLst>
  <p:sldSz cx="24384000" cy="13716000"/>
  <p:notesSz cx="6797675" cy="9926638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뀨댕이" initials="뀨" lastIdx="7" clrIdx="0">
    <p:extLst>
      <p:ext uri="{19B8F6BF-5375-455C-9EA6-DF929625EA0E}">
        <p15:presenceInfo xmlns:p15="http://schemas.microsoft.com/office/powerpoint/2012/main" userId="뀨댕이" providerId="None"/>
      </p:ext>
    </p:extLst>
  </p:cmAuthor>
  <p:cmAuthor id="2" name="임규리/팀원/CX팀" initials="임" lastIdx="7" clrIdx="1">
    <p:extLst>
      <p:ext uri="{19B8F6BF-5375-455C-9EA6-DF929625EA0E}">
        <p15:presenceInfo xmlns:p15="http://schemas.microsoft.com/office/powerpoint/2012/main" userId="S-1-5-21-555874676-1529235441-1608864725-575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59B"/>
    <a:srgbClr val="8B8C8E"/>
    <a:srgbClr val="FFFFFF"/>
    <a:srgbClr val="2C2C2C"/>
    <a:srgbClr val="E10317"/>
    <a:srgbClr val="FBE44A"/>
    <a:srgbClr val="066696"/>
    <a:srgbClr val="FF7A00"/>
    <a:srgbClr val="C3C9CE"/>
    <a:srgbClr val="ECE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7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996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DE86A-3813-4B7D-A70D-21F85C001C1F}" type="datetimeFigureOut">
              <a:rPr lang="ko-KR" altLang="en-US" smtClean="0"/>
              <a:t>2023-10-30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B8A66-82C6-4EEA-9878-F7083A87B63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20513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06357" y="4715153"/>
            <a:ext cx="4984962" cy="44669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49272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6768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A 타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0241" y="12115800"/>
            <a:ext cx="3779796" cy="503559"/>
          </a:xfrm>
          <a:prstGeom prst="rect">
            <a:avLst/>
          </a:prstGeom>
        </p:spPr>
      </p:pic>
      <p:sp>
        <p:nvSpPr>
          <p:cNvPr id="6" name="선"/>
          <p:cNvSpPr/>
          <p:nvPr userDrawn="1"/>
        </p:nvSpPr>
        <p:spPr>
          <a:xfrm>
            <a:off x="675877" y="8712200"/>
            <a:ext cx="11620031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675877" y="9133078"/>
            <a:ext cx="8243136" cy="5293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aseline="0"/>
            </a:lvl1pPr>
            <a:lvl2pPr marL="609600" indent="0">
              <a:buNone/>
              <a:defRPr sz="2500"/>
            </a:lvl2pPr>
            <a:lvl3pPr marL="1219200" indent="0">
              <a:buNone/>
              <a:defRPr sz="2500"/>
            </a:lvl3pPr>
            <a:lvl4pPr marL="1828800" indent="0">
              <a:buNone/>
              <a:defRPr sz="2500"/>
            </a:lvl4pPr>
            <a:lvl5pPr marL="2438400" indent="0">
              <a:buNone/>
              <a:defRPr sz="2500"/>
            </a:lvl5pPr>
          </a:lstStyle>
          <a:p>
            <a:pPr lvl="0"/>
            <a:r>
              <a:rPr lang="ko-KR" altLang="en-US" dirty="0"/>
              <a:t>부재 또는 소속본부 소속부서 이름</a:t>
            </a:r>
            <a:r>
              <a:rPr lang="en-US" altLang="ko-KR" dirty="0"/>
              <a:t> (</a:t>
            </a:r>
            <a:r>
              <a:rPr lang="ko-KR" altLang="en-US"/>
              <a:t>웰컴체 </a:t>
            </a:r>
            <a:r>
              <a:rPr lang="en-US" altLang="ko-KR" dirty="0"/>
              <a:t>Regular, 25pt) </a:t>
            </a:r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675877" y="9848659"/>
            <a:ext cx="8243136" cy="5293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aseline="0"/>
            </a:lvl1pPr>
            <a:lvl2pPr marL="609600" indent="0">
              <a:buNone/>
              <a:defRPr sz="2500"/>
            </a:lvl2pPr>
            <a:lvl3pPr marL="1219200" indent="0">
              <a:buNone/>
              <a:defRPr sz="2500"/>
            </a:lvl3pPr>
            <a:lvl4pPr marL="1828800" indent="0">
              <a:buNone/>
              <a:defRPr sz="2500"/>
            </a:lvl4pPr>
            <a:lvl5pPr marL="2438400" indent="0">
              <a:buNone/>
              <a:defRPr sz="2500"/>
            </a:lvl5pPr>
          </a:lstStyle>
          <a:p>
            <a:pPr lvl="0"/>
            <a:r>
              <a:rPr lang="en-US" altLang="ko-KR" dirty="0"/>
              <a:t>2021.00.00</a:t>
            </a:r>
            <a:endParaRPr lang="ko-KR" altLang="en-US" dirty="0"/>
          </a:p>
        </p:txBody>
      </p:sp>
      <p:sp>
        <p:nvSpPr>
          <p:cNvPr id="8" name="제목 6"/>
          <p:cNvSpPr>
            <a:spLocks noGrp="1"/>
          </p:cNvSpPr>
          <p:nvPr>
            <p:ph type="title" hasCustomPrompt="1"/>
          </p:nvPr>
        </p:nvSpPr>
        <p:spPr>
          <a:xfrm>
            <a:off x="675877" y="6473894"/>
            <a:ext cx="21031200" cy="20083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55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/>
              <a:t>문서의 제목 </a:t>
            </a:r>
            <a:r>
              <a:rPr lang="ko-KR" altLang="en-US" dirty="0" err="1"/>
              <a:t>웰컴체</a:t>
            </a:r>
            <a:r>
              <a:rPr lang="ko-KR" altLang="en-US" dirty="0"/>
              <a:t> </a:t>
            </a:r>
            <a:r>
              <a:rPr lang="en-US" altLang="ko-KR" dirty="0"/>
              <a:t>55pt</a:t>
            </a:r>
            <a:br>
              <a:rPr lang="en-US" altLang="ko-KR" dirty="0"/>
            </a:br>
            <a:r>
              <a:rPr lang="en-US" altLang="ko-KR" dirty="0"/>
              <a:t>Template A Type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6537905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 B 타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grpSp>
        <p:nvGrpSpPr>
          <p:cNvPr id="4" name="그룹 3"/>
          <p:cNvGrpSpPr/>
          <p:nvPr userDrawn="1"/>
        </p:nvGrpSpPr>
        <p:grpSpPr>
          <a:xfrm>
            <a:off x="0" y="9930650"/>
            <a:ext cx="24408063" cy="3803638"/>
            <a:chOff x="0" y="9930650"/>
            <a:chExt cx="24408063" cy="3803638"/>
          </a:xfrm>
        </p:grpSpPr>
        <p:pic>
          <p:nvPicPr>
            <p:cNvPr id="5" name="이미지" descr="이미지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9930650"/>
              <a:ext cx="24384000" cy="3776791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6" name="이등변 삼각형 5"/>
            <p:cNvSpPr/>
            <p:nvPr/>
          </p:nvSpPr>
          <p:spPr>
            <a:xfrm>
              <a:off x="0" y="10463928"/>
              <a:ext cx="23907752" cy="3252072"/>
            </a:xfrm>
            <a:prstGeom prst="triangle">
              <a:avLst>
                <a:gd name="adj" fmla="val 0"/>
              </a:avLst>
            </a:prstGeom>
            <a:solidFill>
              <a:srgbClr val="E10317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7" name="이등변 삼각형 6"/>
            <p:cNvSpPr/>
            <p:nvPr/>
          </p:nvSpPr>
          <p:spPr>
            <a:xfrm flipH="1">
              <a:off x="500311" y="11100174"/>
              <a:ext cx="23907752" cy="2634114"/>
            </a:xfrm>
            <a:prstGeom prst="triangle">
              <a:avLst>
                <a:gd name="adj" fmla="val 0"/>
              </a:avLst>
            </a:prstGeom>
            <a:solidFill>
              <a:srgbClr val="FF7A00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ko-KR" alt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pic>
          <p:nvPicPr>
            <p:cNvPr id="8" name="그림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59072" y="12531922"/>
              <a:ext cx="3816079" cy="506763"/>
            </a:xfrm>
            <a:prstGeom prst="rect">
              <a:avLst/>
            </a:prstGeom>
          </p:spPr>
        </p:pic>
      </p:grpSp>
      <p:sp>
        <p:nvSpPr>
          <p:cNvPr id="12" name="텍스트 개체 틀 12"/>
          <p:cNvSpPr>
            <a:spLocks noGrp="1"/>
          </p:cNvSpPr>
          <p:nvPr>
            <p:ph type="body" sz="quarter" idx="13" hasCustomPrompt="1"/>
          </p:nvPr>
        </p:nvSpPr>
        <p:spPr>
          <a:xfrm>
            <a:off x="675877" y="8685680"/>
            <a:ext cx="8243136" cy="5293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aseline="0"/>
            </a:lvl1pPr>
            <a:lvl2pPr marL="609600" indent="0">
              <a:buNone/>
              <a:defRPr sz="2500"/>
            </a:lvl2pPr>
            <a:lvl3pPr marL="1219200" indent="0">
              <a:buNone/>
              <a:defRPr sz="2500"/>
            </a:lvl3pPr>
            <a:lvl4pPr marL="1828800" indent="0">
              <a:buNone/>
              <a:defRPr sz="2500"/>
            </a:lvl4pPr>
            <a:lvl5pPr marL="2438400" indent="0">
              <a:buNone/>
              <a:defRPr sz="2500"/>
            </a:lvl5pPr>
          </a:lstStyle>
          <a:p>
            <a:pPr lvl="0"/>
            <a:r>
              <a:rPr lang="ko-KR" altLang="en-US" dirty="0"/>
              <a:t>부재 또는 소속본부 소속부서 이름</a:t>
            </a:r>
            <a:r>
              <a:rPr lang="en-US" altLang="ko-KR" dirty="0"/>
              <a:t> (</a:t>
            </a:r>
            <a:r>
              <a:rPr lang="ko-KR" altLang="en-US"/>
              <a:t>웰컴체 </a:t>
            </a:r>
            <a:r>
              <a:rPr lang="en-US" altLang="ko-KR" dirty="0"/>
              <a:t>Regular, 25pt) </a:t>
            </a:r>
            <a:endParaRPr lang="ko-KR" altLang="en-US" dirty="0"/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4" hasCustomPrompt="1"/>
          </p:nvPr>
        </p:nvSpPr>
        <p:spPr>
          <a:xfrm>
            <a:off x="675877" y="9401261"/>
            <a:ext cx="8243136" cy="5293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aseline="0"/>
            </a:lvl1pPr>
            <a:lvl2pPr marL="609600" indent="0">
              <a:buNone/>
              <a:defRPr sz="2500"/>
            </a:lvl2pPr>
            <a:lvl3pPr marL="1219200" indent="0">
              <a:buNone/>
              <a:defRPr sz="2500"/>
            </a:lvl3pPr>
            <a:lvl4pPr marL="1828800" indent="0">
              <a:buNone/>
              <a:defRPr sz="2500"/>
            </a:lvl4pPr>
            <a:lvl5pPr marL="2438400" indent="0">
              <a:buNone/>
              <a:defRPr sz="2500"/>
            </a:lvl5pPr>
          </a:lstStyle>
          <a:p>
            <a:pPr lvl="0"/>
            <a:r>
              <a:rPr lang="en-US" altLang="ko-KR" dirty="0"/>
              <a:t>2021.00.00</a:t>
            </a:r>
            <a:endParaRPr lang="ko-KR" altLang="en-US" dirty="0"/>
          </a:p>
        </p:txBody>
      </p:sp>
      <p:sp>
        <p:nvSpPr>
          <p:cNvPr id="15" name="선"/>
          <p:cNvSpPr/>
          <p:nvPr userDrawn="1"/>
        </p:nvSpPr>
        <p:spPr>
          <a:xfrm>
            <a:off x="675877" y="8264802"/>
            <a:ext cx="11620031" cy="0"/>
          </a:xfrm>
          <a:prstGeom prst="line">
            <a:avLst/>
          </a:prstGeom>
          <a:ln w="127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6" name="제목 6"/>
          <p:cNvSpPr>
            <a:spLocks noGrp="1"/>
          </p:cNvSpPr>
          <p:nvPr>
            <p:ph type="title" hasCustomPrompt="1"/>
          </p:nvPr>
        </p:nvSpPr>
        <p:spPr>
          <a:xfrm>
            <a:off x="675877" y="6473894"/>
            <a:ext cx="21031200" cy="200838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5500" b="0">
                <a:latin typeface="+mj-ea"/>
                <a:ea typeface="+mj-ea"/>
              </a:defRPr>
            </a:lvl1pPr>
          </a:lstStyle>
          <a:p>
            <a:pPr lvl="0"/>
            <a:r>
              <a:rPr lang="ko-KR" altLang="en-US" dirty="0"/>
              <a:t>문서의 제목 </a:t>
            </a:r>
            <a:r>
              <a:rPr lang="ko-KR" altLang="en-US" dirty="0" err="1"/>
              <a:t>웰컴체</a:t>
            </a:r>
            <a:r>
              <a:rPr lang="ko-KR" altLang="en-US" dirty="0"/>
              <a:t> </a:t>
            </a:r>
            <a:r>
              <a:rPr lang="en-US" altLang="ko-KR" dirty="0"/>
              <a:t>55pt</a:t>
            </a:r>
            <a:br>
              <a:rPr lang="en-US" altLang="ko-KR" dirty="0"/>
            </a:br>
            <a:r>
              <a:rPr lang="en-US" altLang="ko-KR" dirty="0"/>
              <a:t>Template B Type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542919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차례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01"/>
          <p:cNvSpPr txBox="1"/>
          <p:nvPr userDrawn="1"/>
        </p:nvSpPr>
        <p:spPr>
          <a:xfrm>
            <a:off x="7791450" y="4183396"/>
            <a:ext cx="724557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500">
                <a:solidFill>
                  <a:srgbClr val="64010A"/>
                </a:solidFill>
                <a:latin typeface="Welcome"/>
                <a:ea typeface="Welcome"/>
                <a:cs typeface="Welcome"/>
                <a:sym typeface="Welcome"/>
              </a:defRPr>
            </a:lvl1pPr>
          </a:lstStyle>
          <a:p>
            <a:r>
              <a:rPr dirty="0">
                <a:solidFill>
                  <a:srgbClr val="000000"/>
                </a:solidFill>
                <a:latin typeface="+mj-lt"/>
              </a:rPr>
              <a:t>01</a:t>
            </a:r>
          </a:p>
        </p:txBody>
      </p:sp>
      <p:sp>
        <p:nvSpPr>
          <p:cNvPr id="4" name="02"/>
          <p:cNvSpPr txBox="1"/>
          <p:nvPr userDrawn="1"/>
        </p:nvSpPr>
        <p:spPr>
          <a:xfrm>
            <a:off x="7791450" y="6249264"/>
            <a:ext cx="839974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500">
                <a:solidFill>
                  <a:srgbClr val="64010A"/>
                </a:solidFill>
                <a:latin typeface="Welcome"/>
                <a:ea typeface="Welcome"/>
                <a:cs typeface="Welcome"/>
                <a:sym typeface="Welcome"/>
              </a:defRPr>
            </a:lvl1pPr>
          </a:lstStyle>
          <a:p>
            <a:r>
              <a:rPr>
                <a:solidFill>
                  <a:srgbClr val="000000"/>
                </a:solidFill>
                <a:latin typeface="+mj-lt"/>
              </a:rPr>
              <a:t>02</a:t>
            </a:r>
          </a:p>
        </p:txBody>
      </p:sp>
      <p:sp>
        <p:nvSpPr>
          <p:cNvPr id="5" name="03"/>
          <p:cNvSpPr txBox="1"/>
          <p:nvPr userDrawn="1"/>
        </p:nvSpPr>
        <p:spPr>
          <a:xfrm>
            <a:off x="7791450" y="8315131"/>
            <a:ext cx="839974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500">
                <a:solidFill>
                  <a:srgbClr val="64010A"/>
                </a:solidFill>
                <a:latin typeface="Welcome"/>
                <a:ea typeface="Welcome"/>
                <a:cs typeface="Welcome"/>
                <a:sym typeface="Welcome"/>
              </a:defRPr>
            </a:lvl1pPr>
          </a:lstStyle>
          <a:p>
            <a:r>
              <a:rPr>
                <a:solidFill>
                  <a:srgbClr val="000000"/>
                </a:solidFill>
                <a:latin typeface="+mj-lt"/>
              </a:rPr>
              <a:t>03</a:t>
            </a:r>
          </a:p>
        </p:txBody>
      </p:sp>
      <p:sp>
        <p:nvSpPr>
          <p:cNvPr id="6" name="04"/>
          <p:cNvSpPr txBox="1"/>
          <p:nvPr userDrawn="1"/>
        </p:nvSpPr>
        <p:spPr>
          <a:xfrm>
            <a:off x="7791450" y="10380998"/>
            <a:ext cx="839974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4500">
                <a:solidFill>
                  <a:srgbClr val="64010A"/>
                </a:solidFill>
                <a:latin typeface="Welcome"/>
                <a:ea typeface="Welcome"/>
                <a:cs typeface="Welcome"/>
                <a:sym typeface="Welcome"/>
              </a:defRPr>
            </a:lvl1pPr>
          </a:lstStyle>
          <a:p>
            <a:r>
              <a:rPr>
                <a:solidFill>
                  <a:srgbClr val="000000"/>
                </a:solidFill>
                <a:latin typeface="+mj-lt"/>
              </a:rPr>
              <a:t>04</a:t>
            </a:r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5262" y="476173"/>
            <a:ext cx="2639623" cy="351661"/>
          </a:xfrm>
          <a:prstGeom prst="rect">
            <a:avLst/>
          </a:prstGeom>
        </p:spPr>
      </p:pic>
      <p:sp>
        <p:nvSpPr>
          <p:cNvPr id="9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18208485" y="12582072"/>
            <a:ext cx="5486400" cy="73025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C3C9CE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CDE840E-D5E0-4131-AB07-C51342A03ED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762001" y="7044353"/>
            <a:ext cx="5197928" cy="2651125"/>
          </a:xfrm>
          <a:prstGeom prst="rect">
            <a:avLst/>
          </a:prstGeom>
        </p:spPr>
        <p:txBody>
          <a:bodyPr/>
          <a:lstStyle>
            <a:lvl1pPr>
              <a:defRPr sz="5500">
                <a:solidFill>
                  <a:srgbClr val="E10317"/>
                </a:solidFill>
                <a:latin typeface="+mj-lt"/>
                <a:ea typeface="웰컴체" panose="02020603020101020101" pitchFamily="18" charset="-127"/>
              </a:defRPr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707487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본문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선"/>
          <p:cNvSpPr/>
          <p:nvPr userDrawn="1"/>
        </p:nvSpPr>
        <p:spPr>
          <a:xfrm>
            <a:off x="675877" y="2396066"/>
            <a:ext cx="23032245" cy="1"/>
          </a:xfrm>
          <a:prstGeom prst="line">
            <a:avLst/>
          </a:prstGeom>
          <a:ln w="12700">
            <a:solidFill>
              <a:srgbClr val="CCCFD1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5262" y="476173"/>
            <a:ext cx="2639623" cy="351661"/>
          </a:xfrm>
          <a:prstGeom prst="rect">
            <a:avLst/>
          </a:prstGeom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18208485" y="12582072"/>
            <a:ext cx="5486400" cy="730250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C3C9CE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CDE840E-D5E0-4131-AB07-C51342A03ED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텍스트 개체 틀 8"/>
          <p:cNvSpPr>
            <a:spLocks noGrp="1"/>
          </p:cNvSpPr>
          <p:nvPr>
            <p:ph type="body" sz="quarter" idx="13" hasCustomPrompt="1"/>
          </p:nvPr>
        </p:nvSpPr>
        <p:spPr>
          <a:xfrm>
            <a:off x="1697492" y="1616712"/>
            <a:ext cx="16106775" cy="5516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00" baseline="0"/>
            </a:lvl1pPr>
            <a:lvl2pPr marL="609600" indent="0">
              <a:buNone/>
              <a:defRPr sz="3500"/>
            </a:lvl2pPr>
            <a:lvl3pPr marL="1219200" indent="0">
              <a:buNone/>
              <a:defRPr sz="3500"/>
            </a:lvl3pPr>
            <a:lvl4pPr marL="1828800" indent="0">
              <a:buNone/>
              <a:defRPr sz="3500"/>
            </a:lvl4pPr>
            <a:lvl5pPr marL="2438400" indent="0">
              <a:buNone/>
              <a:defRPr sz="3500"/>
            </a:lvl5pPr>
          </a:lstStyle>
          <a:p>
            <a:pPr lvl="0"/>
            <a:r>
              <a:rPr lang="en-US" altLang="ko-KR" dirty="0"/>
              <a:t>1-1 </a:t>
            </a:r>
            <a:r>
              <a:rPr lang="ko-KR" altLang="en-US"/>
              <a:t>컨텐츠 부제 웰컴체 </a:t>
            </a:r>
            <a:r>
              <a:rPr lang="en-US" altLang="ko-KR" dirty="0"/>
              <a:t>Regular 35pt</a:t>
            </a:r>
            <a:endParaRPr lang="ko-KR" altLang="en-US" dirty="0"/>
          </a:p>
        </p:txBody>
      </p:sp>
      <p:sp>
        <p:nvSpPr>
          <p:cNvPr id="9" name="제목 1"/>
          <p:cNvSpPr>
            <a:spLocks noGrp="1"/>
          </p:cNvSpPr>
          <p:nvPr>
            <p:ph type="title" hasCustomPrompt="1"/>
          </p:nvPr>
        </p:nvSpPr>
        <p:spPr>
          <a:xfrm>
            <a:off x="653575" y="572452"/>
            <a:ext cx="21031200" cy="875525"/>
          </a:xfrm>
          <a:prstGeom prst="rect">
            <a:avLst/>
          </a:prstGeom>
        </p:spPr>
        <p:txBody>
          <a:bodyPr/>
          <a:lstStyle>
            <a:lvl1pPr>
              <a:defRPr sz="4500" b="0">
                <a:latin typeface="웰컴체 Bold" panose="02020603020101020101" pitchFamily="18" charset="-127"/>
                <a:ea typeface="웰컴체 Bold" panose="02020603020101020101" pitchFamily="18" charset="-127"/>
              </a:defRPr>
            </a:lvl1pPr>
          </a:lstStyle>
          <a:p>
            <a:r>
              <a:rPr lang="en-US" altLang="ko-KR" dirty="0"/>
              <a:t>01   </a:t>
            </a:r>
            <a:r>
              <a:rPr lang="ko-KR" altLang="en-US"/>
              <a:t>컨텐츠 타이틀 </a:t>
            </a:r>
            <a:r>
              <a:rPr lang="en-US" altLang="ko-KR" dirty="0"/>
              <a:t>45pt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직사각형"/>
          <p:cNvSpPr/>
          <p:nvPr userDrawn="1"/>
        </p:nvSpPr>
        <p:spPr>
          <a:xfrm>
            <a:off x="-4961" y="13220898"/>
            <a:ext cx="24393922" cy="507737"/>
          </a:xfrm>
          <a:prstGeom prst="rect">
            <a:avLst/>
          </a:prstGeom>
          <a:gradFill>
            <a:gsLst>
              <a:gs pos="0">
                <a:srgbClr val="FF7A00"/>
              </a:gs>
              <a:gs pos="27000">
                <a:srgbClr val="F03F0C"/>
              </a:gs>
              <a:gs pos="100000">
                <a:srgbClr val="E10317"/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rgbClr val="E10317"/>
              </a:gs>
            </a:gsLst>
            <a:lin ang="10800000" scaled="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4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6" name="슬라이드 번호 개체 틀 2"/>
          <p:cNvSpPr>
            <a:spLocks noGrp="1"/>
          </p:cNvSpPr>
          <p:nvPr>
            <p:ph type="sldNum" sz="quarter" idx="4"/>
          </p:nvPr>
        </p:nvSpPr>
        <p:spPr>
          <a:xfrm>
            <a:off x="18208485" y="12582072"/>
            <a:ext cx="5486400" cy="730250"/>
          </a:xfrm>
          <a:prstGeom prst="rect">
            <a:avLst/>
          </a:prstGeom>
        </p:spPr>
        <p:txBody>
          <a:bodyPr/>
          <a:lstStyle>
            <a:lvl1pPr algn="r">
              <a:defRPr sz="2000">
                <a:solidFill>
                  <a:srgbClr val="C3C9CE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BCDE840E-D5E0-4131-AB07-C51342A03ED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</p:sldLayoutIdLst>
  <p:transition spd="med"/>
  <p:hf hdr="0" dt="0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 sz="3200" b="1" dirty="0">
                <a:solidFill>
                  <a:srgbClr val="FF0000"/>
                </a:solidFill>
              </a:rPr>
              <a:t>업체명</a:t>
            </a:r>
          </a:p>
        </p:txBody>
      </p:sp>
      <p:sp>
        <p:nvSpPr>
          <p:cNvPr id="7" name="텍스트 개체 틀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dirty="0"/>
              <a:t>2023.10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 dirty="0">
                <a:latin typeface="+mn-ea"/>
                <a:ea typeface="+mn-ea"/>
              </a:rPr>
              <a:t>결제 프로세스 정의서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01FB0DA5-9AD2-F149-CB0D-0C9B87CEFA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6890" y="11975143"/>
            <a:ext cx="4223806" cy="79196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3575" y="572452"/>
            <a:ext cx="21031200" cy="875525"/>
          </a:xfrm>
          <a:prstGeom prst="rect">
            <a:avLst/>
          </a:prstGeom>
        </p:spPr>
        <p:txBody>
          <a:bodyPr/>
          <a:lstStyle/>
          <a:p>
            <a:r>
              <a:rPr lang="en-US" altLang="ko-KR" b="1" dirty="0">
                <a:latin typeface="+mn-ea"/>
                <a:ea typeface="+mn-ea"/>
              </a:rPr>
              <a:t>1. </a:t>
            </a:r>
            <a:r>
              <a:rPr lang="ko-KR" altLang="en-US" b="1" dirty="0">
                <a:latin typeface="+mn-ea"/>
                <a:ea typeface="+mn-ea"/>
              </a:rPr>
              <a:t>카드사 심사 양식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9" name="텍스트 개체 틀 5"/>
          <p:cNvSpPr>
            <a:spLocks noGrp="1"/>
          </p:cNvSpPr>
          <p:nvPr>
            <p:ph type="body" sz="quarter" idx="13"/>
          </p:nvPr>
        </p:nvSpPr>
        <p:spPr>
          <a:xfrm>
            <a:off x="1697492" y="1616712"/>
            <a:ext cx="16106775" cy="551657"/>
          </a:xfrm>
        </p:spPr>
        <p:txBody>
          <a:bodyPr/>
          <a:lstStyle/>
          <a:p>
            <a:r>
              <a:rPr lang="en-US" altLang="ko-KR" b="1" dirty="0">
                <a:solidFill>
                  <a:srgbClr val="FF0000"/>
                </a:solidFill>
              </a:rPr>
              <a:t>※ </a:t>
            </a:r>
            <a:r>
              <a:rPr lang="ko-KR" altLang="en-US" b="1" dirty="0">
                <a:solidFill>
                  <a:srgbClr val="FF0000"/>
                </a:solidFill>
              </a:rPr>
              <a:t>붉은색 모두 작성</a:t>
            </a:r>
          </a:p>
        </p:txBody>
      </p:sp>
      <p:graphicFrame>
        <p:nvGraphicFramePr>
          <p:cNvPr id="3" name="Group 453">
            <a:extLst>
              <a:ext uri="{FF2B5EF4-FFF2-40B4-BE49-F238E27FC236}">
                <a16:creationId xmlns:a16="http://schemas.microsoft.com/office/drawing/2014/main" id="{F6FBFF82-0B15-74FB-5E25-A538D9E39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263055"/>
              </p:ext>
            </p:extLst>
          </p:nvPr>
        </p:nvGraphicFramePr>
        <p:xfrm>
          <a:off x="2330669" y="3200401"/>
          <a:ext cx="19722661" cy="8497612"/>
        </p:xfrm>
        <a:graphic>
          <a:graphicData uri="http://schemas.openxmlformats.org/drawingml/2006/table">
            <a:tbl>
              <a:tblPr>
                <a:tableStyleId>{CF821DB8-F4EB-4A41-A1BA-3FCAFE7338EE}</a:tableStyleId>
              </a:tblPr>
              <a:tblGrid>
                <a:gridCol w="3785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4089">
                  <a:extLst>
                    <a:ext uri="{9D8B030D-6E8A-4147-A177-3AD203B41FA5}">
                      <a16:colId xmlns:a16="http://schemas.microsoft.com/office/drawing/2014/main" val="443233397"/>
                    </a:ext>
                  </a:extLst>
                </a:gridCol>
                <a:gridCol w="2487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38212">
                  <a:extLst>
                    <a:ext uri="{9D8B030D-6E8A-4147-A177-3AD203B41FA5}">
                      <a16:colId xmlns:a16="http://schemas.microsoft.com/office/drawing/2014/main" val="2327407865"/>
                    </a:ext>
                  </a:extLst>
                </a:gridCol>
              </a:tblGrid>
              <a:tr h="108355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가맹점 명</a:t>
                      </a:r>
                      <a:endParaRPr kumimoji="1" lang="ko-KR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결제방식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r>
                        <a:rPr kumimoji="1" lang="ko-KR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인증</a:t>
                      </a:r>
                      <a:r>
                        <a:rPr kumimoji="1" lang="en-US" altLang="ko-K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/</a:t>
                      </a:r>
                      <a:r>
                        <a:rPr kumimoji="1" lang="ko-KR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간편결제</a:t>
                      </a:r>
                      <a:r>
                        <a:rPr kumimoji="1" lang="en-US" altLang="ko-K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(</a:t>
                      </a:r>
                      <a:r>
                        <a:rPr kumimoji="1" lang="ko-KR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카카오</a:t>
                      </a:r>
                      <a:r>
                        <a:rPr kumimoji="1" lang="en-US" altLang="ko-K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페이코</a:t>
                      </a:r>
                      <a:r>
                        <a:rPr kumimoji="1" lang="en-US" altLang="ko-K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, </a:t>
                      </a:r>
                      <a:r>
                        <a:rPr kumimoji="1" lang="ko-KR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엘페이</a:t>
                      </a:r>
                      <a:r>
                        <a:rPr kumimoji="1" lang="en-US" altLang="ko-KR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)</a:t>
                      </a:r>
                      <a:endParaRPr lang="ko-KR" altLang="en-US"/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>
                          <a:latin typeface="+mn-ea"/>
                          <a:ea typeface="+mn-ea"/>
                        </a:rPr>
                        <a:t>인증</a:t>
                      </a:r>
                      <a:endParaRPr lang="ko-KR" altLang="en-US" sz="2400" dirty="0"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3158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요청 카드사</a:t>
                      </a:r>
                      <a:endParaRPr kumimoji="1" lang="ko-KR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전 카드사</a:t>
                      </a:r>
                      <a:endParaRPr kumimoji="1" lang="en-US" altLang="ko-K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chemeClr val="bg1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요청 내용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r>
                        <a:rPr kumimoji="1" lang="ko-KR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하위몰 등록 요청</a:t>
                      </a:r>
                      <a:endParaRPr lang="ko-KR" altLang="en-US"/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ko-KR" altLang="en-US" sz="2400" b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하위몰</a:t>
                      </a:r>
                      <a:r>
                        <a:rPr kumimoji="1" lang="ko-KR" altLang="en-US" sz="2400" b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등록 요청</a:t>
                      </a:r>
                      <a:endParaRPr lang="ko-KR" altLang="en-US" sz="2400" dirty="0"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chemeClr val="bg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592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사업자 등록번호</a:t>
                      </a:r>
                      <a:endParaRPr kumimoji="1" lang="en-US" altLang="ko-K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업종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r>
                        <a:rPr lang="ko-KR" altLang="en-US" sz="120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업체작성</a:t>
                      </a:r>
                      <a:endParaRPr lang="ko-KR" altLang="en-US"/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  <a:endParaRPr lang="ko-KR" altLang="en-US" sz="2400" dirty="0"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8335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대표자 명</a:t>
                      </a:r>
                      <a:endParaRPr kumimoji="1" lang="en-US" altLang="ko-K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대표자 주민번호 앞 </a:t>
                      </a:r>
                      <a:r>
                        <a:rPr kumimoji="1" lang="en-US" altLang="ko-KR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자리</a:t>
                      </a:r>
                      <a:endParaRPr lang="ko-KR" altLang="en-US" sz="2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r>
                        <a:rPr lang="ko-KR" altLang="en-US" sz="1200" dirty="0">
                          <a:solidFill>
                            <a:srgbClr val="FF0000"/>
                          </a:solidFill>
                          <a:latin typeface="맑은 고딕" panose="020B0503020000020004" pitchFamily="50" charset="-127"/>
                          <a:ea typeface="굴림" panose="020B0600000101010101" pitchFamily="50" charset="-127"/>
                        </a:rPr>
                        <a:t>업체작성</a:t>
                      </a:r>
                      <a:endParaRPr lang="ko-KR" altLang="en-US" dirty="0"/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  <a:endParaRPr lang="ko-KR" altLang="en-US" sz="2400" dirty="0"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2176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홈페이지 주소</a:t>
                      </a:r>
                      <a:r>
                        <a:rPr kumimoji="1" lang="en-US" altLang="ko-KR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(URL)</a:t>
                      </a:r>
                      <a:endParaRPr kumimoji="1" lang="ko-KR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gridSpan="4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>
                        <a:spcBef>
                          <a:spcPct val="20000"/>
                        </a:spcBef>
                      </a:pPr>
                      <a:endParaRPr lang="ko-KR" altLang="en-US" sz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굴림" panose="020B0600000101010101" pitchFamily="50" charset="-127"/>
                      </a:endParaRPr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6828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가맹점 전화번호</a:t>
                      </a:r>
                      <a:endParaRPr kumimoji="1" lang="ko-KR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gridSpan="4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>
                        <a:spcBef>
                          <a:spcPct val="20000"/>
                        </a:spcBef>
                      </a:pPr>
                      <a:endParaRPr lang="ko-KR" altLang="en-US" sz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굴림" panose="020B0600000101010101" pitchFamily="50" charset="-127"/>
                      </a:endParaRPr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49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결제 경로</a:t>
                      </a:r>
                      <a:endParaRPr kumimoji="1" lang="ko-KR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en-US" altLang="ko-KR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Ex) </a:t>
                      </a: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웹 접속</a:t>
                      </a:r>
                      <a:r>
                        <a:rPr lang="en-US" altLang="ko-KR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-&gt; </a:t>
                      </a: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로그인 </a:t>
                      </a:r>
                      <a:r>
                        <a:rPr lang="en-US" altLang="ko-KR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-&gt; </a:t>
                      </a: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상품선택 </a:t>
                      </a:r>
                      <a:r>
                        <a:rPr lang="en-US" altLang="ko-KR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-&gt; </a:t>
                      </a: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결제요청 </a:t>
                      </a:r>
                    </a:p>
                  </a:txBody>
                  <a:tcPr marL="90000" marR="90000" marT="46783" marB="46783" anchor="ctr" anchorCtr="1" horzOverflow="overflow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>
                        <a:spcBef>
                          <a:spcPct val="20000"/>
                        </a:spcBef>
                      </a:pPr>
                      <a:endParaRPr lang="ko-KR" altLang="en-US" sz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굴림" panose="020B0600000101010101" pitchFamily="50" charset="-127"/>
                      </a:endParaRPr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0564383"/>
                  </a:ext>
                </a:extLst>
              </a:tr>
              <a:tr h="932050"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테스트 </a:t>
                      </a:r>
                      <a:r>
                        <a:rPr kumimoji="1" lang="en-US" altLang="ko-KR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ID</a:t>
                      </a:r>
                      <a:endParaRPr kumimoji="1" lang="en-US" altLang="ko-K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테스트 </a:t>
                      </a:r>
                      <a:r>
                        <a:rPr kumimoji="1" lang="en-US" altLang="ko-KR" sz="2400" b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PW</a:t>
                      </a:r>
                      <a:endParaRPr kumimoji="1" lang="en-US" altLang="ko-K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0000" marR="90000" marT="46783" marB="46783" anchor="ctr" anchorCtr="1" horzOverflow="overflow">
                    <a:solidFill>
                      <a:srgbClr val="2C2C2C"/>
                    </a:solidFill>
                  </a:tcPr>
                </a:tc>
                <a:tc gridSpan="2">
                  <a:txBody>
                    <a:bodyPr/>
                    <a:lstStyle>
                      <a:lvl1pPr latinLnBrk="1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1pPr>
                      <a:lvl2pPr marL="742950" indent="-285750" latinLnBrk="1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2pPr>
                      <a:lvl3pPr marL="1143000" indent="-228600" latinLnBrk="1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3pPr>
                      <a:lvl4pPr marL="16002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4pPr>
                      <a:lvl5pPr marL="2057400" indent="-228600" latinLnBrk="1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굴림" panose="020B0600000101010101" pitchFamily="50" charset="-127"/>
                        </a:defRPr>
                      </a:lvl9pPr>
                    </a:lstStyle>
                    <a:p>
                      <a:pPr algn="ctr" latinLnBrk="1">
                        <a:spcBef>
                          <a:spcPct val="20000"/>
                        </a:spcBef>
                      </a:pPr>
                      <a:r>
                        <a:rPr lang="ko-KR" altLang="en-US" sz="2400" dirty="0">
                          <a:solidFill>
                            <a:srgbClr val="FF0000"/>
                          </a:solidFill>
                          <a:latin typeface="+mn-ea"/>
                          <a:ea typeface="+mn-ea"/>
                        </a:rPr>
                        <a:t>업체작성</a:t>
                      </a:r>
                    </a:p>
                  </a:txBody>
                  <a:tcPr marL="90000" marR="90000" marT="46783" marB="46783" anchor="ctr" anchorCtr="1" horzOverflow="overflow"/>
                </a:tc>
                <a:tc hMerge="1">
                  <a:txBody>
                    <a:bodyPr/>
                    <a:lstStyle/>
                    <a:p>
                      <a:pPr algn="ctr" latinLnBrk="1">
                        <a:spcBef>
                          <a:spcPct val="20000"/>
                        </a:spcBef>
                      </a:pPr>
                      <a:endParaRPr lang="ko-KR" altLang="en-US" sz="1200" dirty="0">
                        <a:solidFill>
                          <a:srgbClr val="FF0000"/>
                        </a:solidFill>
                        <a:latin typeface="맑은 고딕" panose="020B0503020000020004" pitchFamily="50" charset="-127"/>
                        <a:ea typeface="굴림" panose="020B0600000101010101" pitchFamily="50" charset="-127"/>
                      </a:endParaRPr>
                    </a:p>
                  </a:txBody>
                  <a:tcPr marL="90000" marR="90000" marT="46783" marB="4678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3575" y="572452"/>
            <a:ext cx="21031200" cy="875525"/>
          </a:xfrm>
          <a:prstGeom prst="rect">
            <a:avLst/>
          </a:prstGeom>
        </p:spPr>
        <p:txBody>
          <a:bodyPr/>
          <a:lstStyle/>
          <a:p>
            <a:r>
              <a:rPr lang="en-US" altLang="ko-KR" b="1" dirty="0">
                <a:latin typeface="+mn-ea"/>
                <a:ea typeface="+mn-ea"/>
              </a:rPr>
              <a:t>1. </a:t>
            </a:r>
            <a:r>
              <a:rPr lang="ko-KR" altLang="en-US" b="1" dirty="0">
                <a:latin typeface="+mn-ea"/>
                <a:ea typeface="+mn-ea"/>
              </a:rPr>
              <a:t>카드사 심사 양식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9" name="텍스트 개체 틀 5"/>
          <p:cNvSpPr>
            <a:spLocks noGrp="1"/>
          </p:cNvSpPr>
          <p:nvPr>
            <p:ph type="body" sz="quarter" idx="13"/>
          </p:nvPr>
        </p:nvSpPr>
        <p:spPr>
          <a:xfrm>
            <a:off x="1697492" y="1616712"/>
            <a:ext cx="16106775" cy="551657"/>
          </a:xfrm>
        </p:spPr>
        <p:txBody>
          <a:bodyPr/>
          <a:lstStyle/>
          <a:p>
            <a:r>
              <a:rPr lang="en-US" altLang="ko-KR" b="1" dirty="0">
                <a:solidFill>
                  <a:srgbClr val="FF0000"/>
                </a:solidFill>
              </a:rPr>
              <a:t>※ </a:t>
            </a:r>
            <a:r>
              <a:rPr lang="ko-KR" altLang="en-US" b="1" dirty="0">
                <a:solidFill>
                  <a:srgbClr val="FF0000"/>
                </a:solidFill>
              </a:rPr>
              <a:t>사업자 등록증 첨부 요청 드립니다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81909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4DECF89E-69E0-7933-F173-5E09940B0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28" y="3181329"/>
            <a:ext cx="13851078" cy="7391121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2-1 </a:t>
            </a:r>
            <a:r>
              <a:rPr lang="ko-KR" altLang="en-US" dirty="0"/>
              <a:t>초기화면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latin typeface="+mn-ea"/>
                <a:ea typeface="+mn-ea"/>
              </a:rPr>
              <a:t>2. </a:t>
            </a:r>
            <a:r>
              <a:rPr lang="ko-KR" altLang="en-US" b="1" dirty="0">
                <a:latin typeface="+mn-ea"/>
                <a:ea typeface="+mn-ea"/>
              </a:rPr>
              <a:t>결제 프로세스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19228" y="10953037"/>
            <a:ext cx="11673557" cy="10874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 anchor="ctr">
            <a:spAutoFit/>
          </a:bodyPr>
          <a:lstStyle/>
          <a:p>
            <a:pPr algn="l"/>
            <a:r>
              <a:rPr lang="en-US" altLang="ko-KR" sz="3200" dirty="0">
                <a:solidFill>
                  <a:srgbClr val="2C2C2C"/>
                </a:solidFill>
              </a:rPr>
              <a:t>※</a:t>
            </a:r>
            <a:r>
              <a:rPr lang="ko-KR" altLang="en-US" sz="3200" dirty="0">
                <a:solidFill>
                  <a:srgbClr val="2C2C2C"/>
                </a:solidFill>
              </a:rPr>
              <a:t>사이트 초기화면 하단정보 내 사업자정보 기재 필수</a:t>
            </a:r>
            <a:endParaRPr lang="en-US" altLang="ko-KR" sz="3200" dirty="0">
              <a:solidFill>
                <a:srgbClr val="2C2C2C"/>
              </a:solidFill>
            </a:endParaRPr>
          </a:p>
          <a:p>
            <a:pPr algn="l"/>
            <a:r>
              <a:rPr lang="en-US" altLang="ko-KR" sz="3200" dirty="0">
                <a:solidFill>
                  <a:srgbClr val="E10317"/>
                </a:solidFill>
              </a:rPr>
              <a:t>(</a:t>
            </a:r>
            <a:r>
              <a:rPr lang="ko-KR" altLang="en-US" sz="3200" b="1" dirty="0">
                <a:solidFill>
                  <a:srgbClr val="E10317"/>
                </a:solidFill>
              </a:rPr>
              <a:t>사업자번호 </a:t>
            </a:r>
            <a:r>
              <a:rPr lang="en-US" altLang="ko-KR" sz="3200" b="1" dirty="0">
                <a:solidFill>
                  <a:srgbClr val="E10317"/>
                </a:solidFill>
              </a:rPr>
              <a:t>. </a:t>
            </a:r>
            <a:r>
              <a:rPr lang="ko-KR" altLang="en-US" sz="3200" b="1" dirty="0">
                <a:solidFill>
                  <a:srgbClr val="E10317"/>
                </a:solidFill>
              </a:rPr>
              <a:t>대표자명 </a:t>
            </a:r>
            <a:r>
              <a:rPr lang="en-US" altLang="ko-KR" sz="3200" b="1" dirty="0">
                <a:solidFill>
                  <a:srgbClr val="E10317"/>
                </a:solidFill>
              </a:rPr>
              <a:t>, </a:t>
            </a:r>
            <a:r>
              <a:rPr lang="ko-KR" altLang="en-US" sz="3200" b="1" dirty="0">
                <a:solidFill>
                  <a:srgbClr val="E10317"/>
                </a:solidFill>
              </a:rPr>
              <a:t>주소 </a:t>
            </a:r>
            <a:r>
              <a:rPr lang="en-US" altLang="ko-KR" sz="3200" b="1" dirty="0">
                <a:solidFill>
                  <a:srgbClr val="E10317"/>
                </a:solidFill>
              </a:rPr>
              <a:t>, </a:t>
            </a:r>
            <a:r>
              <a:rPr lang="ko-KR" altLang="en-US" sz="3200" b="1" dirty="0">
                <a:solidFill>
                  <a:srgbClr val="E10317"/>
                </a:solidFill>
              </a:rPr>
              <a:t>연락처 </a:t>
            </a:r>
            <a:r>
              <a:rPr lang="ko-KR" altLang="en-US" sz="3200" dirty="0">
                <a:solidFill>
                  <a:srgbClr val="E10317"/>
                </a:solidFill>
              </a:rPr>
              <a:t>등</a:t>
            </a:r>
            <a:r>
              <a:rPr lang="en-US" altLang="ko-KR" sz="3200" dirty="0">
                <a:solidFill>
                  <a:srgbClr val="E10317"/>
                </a:solidFill>
              </a:rPr>
              <a:t>)</a:t>
            </a:r>
            <a:endParaRPr lang="ko-KR" altLang="en-US" sz="3200" dirty="0" err="1">
              <a:solidFill>
                <a:srgbClr val="E10317"/>
              </a:solidFill>
              <a:latin typeface="+mn-e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66E71-BD7D-C887-AA4E-7622CB4AC797}"/>
              </a:ext>
            </a:extLst>
          </p:cNvPr>
          <p:cNvSpPr txBox="1"/>
          <p:nvPr/>
        </p:nvSpPr>
        <p:spPr>
          <a:xfrm>
            <a:off x="8444753" y="7655859"/>
            <a:ext cx="4052047" cy="231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 anchor="ctr">
            <a:spAutoFit/>
          </a:bodyPr>
          <a:lstStyle/>
          <a:p>
            <a:endParaRPr lang="ko-KR" altLang="en-US" dirty="0" err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296FE11A-772C-847B-F952-7DF6AC27F36F}"/>
              </a:ext>
            </a:extLst>
          </p:cNvPr>
          <p:cNvSpPr/>
          <p:nvPr/>
        </p:nvSpPr>
        <p:spPr>
          <a:xfrm>
            <a:off x="1819228" y="9424028"/>
            <a:ext cx="9565948" cy="1148422"/>
          </a:xfrm>
          <a:prstGeom prst="rect">
            <a:avLst/>
          </a:prstGeom>
          <a:noFill/>
          <a:ln w="76200" cap="flat">
            <a:solidFill>
              <a:srgbClr val="E10317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sz="66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2-2 </a:t>
            </a:r>
            <a:r>
              <a:rPr lang="ko-KR" altLang="en-US" dirty="0"/>
              <a:t>일반결제 경로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latin typeface="+mn-ea"/>
                <a:ea typeface="+mn-ea"/>
              </a:rPr>
              <a:t>2. </a:t>
            </a:r>
            <a:r>
              <a:rPr lang="ko-KR" altLang="en-US" b="1" dirty="0">
                <a:latin typeface="+mn-ea"/>
                <a:ea typeface="+mn-ea"/>
              </a:rPr>
              <a:t>결제 프로세스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66E71-BD7D-C887-AA4E-7622CB4AC797}"/>
              </a:ext>
            </a:extLst>
          </p:cNvPr>
          <p:cNvSpPr txBox="1"/>
          <p:nvPr/>
        </p:nvSpPr>
        <p:spPr>
          <a:xfrm>
            <a:off x="8444753" y="7655859"/>
            <a:ext cx="4052047" cy="231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 anchor="ctr">
            <a:spAutoFit/>
          </a:bodyPr>
          <a:lstStyle/>
          <a:p>
            <a:endParaRPr lang="ko-KR" altLang="en-US" dirty="0" err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A2AFBE4B-D226-D7A6-FCE6-5A5740C07A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65"/>
          <a:stretch/>
        </p:blipFill>
        <p:spPr>
          <a:xfrm>
            <a:off x="1150313" y="3259559"/>
            <a:ext cx="12099521" cy="8595943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:a16="http://schemas.microsoft.com/office/drawing/2014/main" id="{423B6B4D-06CD-B1B4-BC65-4E012D387DBE}"/>
              </a:ext>
            </a:extLst>
          </p:cNvPr>
          <p:cNvSpPr/>
          <p:nvPr/>
        </p:nvSpPr>
        <p:spPr>
          <a:xfrm>
            <a:off x="1240292" y="2841193"/>
            <a:ext cx="914400" cy="836732"/>
          </a:xfrm>
          <a:prstGeom prst="ellipse">
            <a:avLst/>
          </a:prstGeom>
          <a:solidFill>
            <a:srgbClr val="E1031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3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1</a:t>
            </a:r>
            <a:endParaRPr kumimoji="0" lang="ko-KR" altLang="en-US" sz="32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4AAF164A-2D1D-7F53-939F-11E3EEC95A0E}"/>
              </a:ext>
            </a:extLst>
          </p:cNvPr>
          <p:cNvSpPr/>
          <p:nvPr/>
        </p:nvSpPr>
        <p:spPr>
          <a:xfrm>
            <a:off x="7683179" y="2841193"/>
            <a:ext cx="914400" cy="836732"/>
          </a:xfrm>
          <a:prstGeom prst="ellipse">
            <a:avLst/>
          </a:prstGeom>
          <a:solidFill>
            <a:srgbClr val="E10317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3200" b="1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rPr>
              <a:t>2</a:t>
            </a:r>
            <a:endParaRPr kumimoji="0" lang="ko-KR" altLang="en-US" sz="3200" b="1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B09D2D-20F6-4FC7-B742-610C4655BE1C}"/>
              </a:ext>
            </a:extLst>
          </p:cNvPr>
          <p:cNvSpPr txBox="1"/>
          <p:nvPr/>
        </p:nvSpPr>
        <p:spPr>
          <a:xfrm>
            <a:off x="14280169" y="8057156"/>
            <a:ext cx="7404605" cy="4042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 anchor="ctr">
            <a:spAutoFit/>
          </a:bodyPr>
          <a:lstStyle/>
          <a:p>
            <a:pPr algn="l"/>
            <a:r>
              <a:rPr lang="en-US" altLang="ko-KR" sz="32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EX)</a:t>
            </a:r>
          </a:p>
          <a:p>
            <a:pPr algn="l"/>
            <a:endParaRPr lang="en-US" altLang="ko-KR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l"/>
            <a:r>
              <a:rPr lang="en-US" altLang="ko-KR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1)</a:t>
            </a:r>
            <a:r>
              <a:rPr lang="ko-KR" altLang="en-US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웹 접속</a:t>
            </a:r>
            <a:endParaRPr lang="en-US" altLang="ko-KR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l"/>
            <a:r>
              <a:rPr lang="en-US" altLang="ko-KR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2)</a:t>
            </a:r>
            <a:r>
              <a:rPr lang="ko-KR" altLang="en-US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로그인</a:t>
            </a:r>
            <a:endParaRPr lang="en-US" altLang="ko-KR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l"/>
            <a:r>
              <a:rPr lang="en-US" altLang="ko-KR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3)</a:t>
            </a:r>
            <a:r>
              <a:rPr lang="ko-KR" altLang="en-US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상품선택</a:t>
            </a:r>
            <a:endParaRPr lang="en-US" altLang="ko-KR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l"/>
            <a:r>
              <a:rPr lang="en-US" altLang="ko-KR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4)</a:t>
            </a:r>
            <a:r>
              <a:rPr lang="ko-KR" altLang="en-US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결제하기</a:t>
            </a:r>
            <a:endParaRPr lang="en-US" altLang="ko-KR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l"/>
            <a:r>
              <a:rPr lang="en-US" altLang="ko-KR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5)</a:t>
            </a:r>
            <a:r>
              <a:rPr lang="ko-KR" altLang="en-US" sz="3200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결제수단 선택</a:t>
            </a:r>
            <a:endParaRPr lang="en-US" altLang="ko-KR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l"/>
            <a:endParaRPr lang="ko-KR" altLang="en-US" sz="3200" dirty="0">
              <a:solidFill>
                <a:srgbClr val="2C2C2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33274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79BB6D5B-A03C-CFB0-CDA8-E871E0579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575" y="2631008"/>
            <a:ext cx="17387798" cy="9367933"/>
          </a:xfrm>
          <a:prstGeom prst="rect">
            <a:avLst/>
          </a:prstGeo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2-2 </a:t>
            </a:r>
            <a:r>
              <a:rPr lang="ko-KR" altLang="en-US" dirty="0"/>
              <a:t>일반결제 경로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latin typeface="+mn-ea"/>
                <a:ea typeface="+mn-ea"/>
              </a:rPr>
              <a:t>2. </a:t>
            </a:r>
            <a:r>
              <a:rPr lang="ko-KR" altLang="en-US" b="1" dirty="0">
                <a:latin typeface="+mn-ea"/>
                <a:ea typeface="+mn-ea"/>
              </a:rPr>
              <a:t>결제 프로세스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74C32540-D082-A774-E76C-EF3E5C7EB2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759" r="15780"/>
          <a:stretch/>
        </p:blipFill>
        <p:spPr>
          <a:xfrm>
            <a:off x="12627759" y="5291577"/>
            <a:ext cx="10353015" cy="7810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29B4351-B594-4D12-6D1F-1DDA2656565C}"/>
              </a:ext>
            </a:extLst>
          </p:cNvPr>
          <p:cNvSpPr txBox="1"/>
          <p:nvPr/>
        </p:nvSpPr>
        <p:spPr>
          <a:xfrm>
            <a:off x="18208485" y="4389246"/>
            <a:ext cx="5535979" cy="461665"/>
          </a:xfrm>
          <a:prstGeom prst="rect">
            <a:avLst/>
          </a:prstGeom>
          <a:noFill/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ko-KR" b="1" dirty="0">
                <a:solidFill>
                  <a:srgbClr val="2C2C2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※ </a:t>
            </a:r>
            <a:r>
              <a:rPr lang="ko-KR" altLang="en-US" b="1" dirty="0" err="1">
                <a:solidFill>
                  <a:srgbClr val="2C2C2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웰컴페이먼츠</a:t>
            </a:r>
            <a:r>
              <a:rPr lang="ko-KR" altLang="en-US" b="1" dirty="0">
                <a:solidFill>
                  <a:srgbClr val="2C2C2C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결제창으로 연동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278180857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840E-D5E0-4131-AB07-C51342A03ED4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3"/>
          </p:nvPr>
        </p:nvSpPr>
        <p:spPr>
          <a:xfrm>
            <a:off x="1255397" y="1489863"/>
            <a:ext cx="16106775" cy="551657"/>
          </a:xfrm>
        </p:spPr>
        <p:txBody>
          <a:bodyPr/>
          <a:lstStyle/>
          <a:p>
            <a:r>
              <a:rPr lang="en-US" altLang="ko-KR" dirty="0"/>
              <a:t>2-3. </a:t>
            </a:r>
            <a:r>
              <a:rPr lang="ko-KR" altLang="en-US" dirty="0" err="1" smtClean="0"/>
              <a:t>정기결제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결제창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호출화면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latin typeface="+mn-ea"/>
                <a:ea typeface="+mn-ea"/>
              </a:rPr>
              <a:t>2. </a:t>
            </a:r>
            <a:r>
              <a:rPr lang="ko-KR" altLang="en-US" b="1" dirty="0">
                <a:latin typeface="+mn-ea"/>
                <a:ea typeface="+mn-ea"/>
              </a:rPr>
              <a:t>결제 프로세스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A66E71-BD7D-C887-AA4E-7622CB4AC797}"/>
              </a:ext>
            </a:extLst>
          </p:cNvPr>
          <p:cNvSpPr txBox="1"/>
          <p:nvPr/>
        </p:nvSpPr>
        <p:spPr>
          <a:xfrm>
            <a:off x="8632150" y="7979716"/>
            <a:ext cx="4052047" cy="23128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50800" tIns="50800" rIns="50800" bIns="50800" rtlCol="0" anchor="ctr">
            <a:spAutoFit/>
          </a:bodyPr>
          <a:lstStyle/>
          <a:p>
            <a:endParaRPr lang="ko-KR" altLang="en-US" dirty="0" err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397" y="3062278"/>
            <a:ext cx="6816987" cy="5885779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517" y="4993924"/>
            <a:ext cx="14354152" cy="7588148"/>
          </a:xfrm>
          <a:prstGeom prst="rect">
            <a:avLst/>
          </a:prstGeom>
        </p:spPr>
      </p:pic>
      <p:sp>
        <p:nvSpPr>
          <p:cNvPr id="15" name="오른쪽 화살표 14"/>
          <p:cNvSpPr/>
          <p:nvPr/>
        </p:nvSpPr>
        <p:spPr>
          <a:xfrm>
            <a:off x="7748187" y="8376850"/>
            <a:ext cx="648393" cy="4111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579137" y="7524100"/>
            <a:ext cx="1098749" cy="45561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7" name="직사각형 16"/>
          <p:cNvSpPr/>
          <p:nvPr/>
        </p:nvSpPr>
        <p:spPr>
          <a:xfrm>
            <a:off x="13392548" y="5689755"/>
            <a:ext cx="3458538" cy="648047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9" name="TextBox 18"/>
          <p:cNvSpPr txBox="1"/>
          <p:nvPr/>
        </p:nvSpPr>
        <p:spPr>
          <a:xfrm>
            <a:off x="16297770" y="8397862"/>
            <a:ext cx="382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+mn-ea"/>
              </a:rPr>
              <a:t>카드 등록 화면</a:t>
            </a:r>
          </a:p>
        </p:txBody>
      </p:sp>
    </p:spTree>
    <p:extLst>
      <p:ext uri="{BB962C8B-B14F-4D97-AF65-F5344CB8AC3E}">
        <p14:creationId xmlns:p14="http://schemas.microsoft.com/office/powerpoint/2010/main" val="301450532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웰컴저축은행">
      <a:dk1>
        <a:srgbClr val="404040"/>
      </a:dk1>
      <a:lt1>
        <a:srgbClr val="ECEEF0"/>
      </a:lt1>
      <a:dk2>
        <a:srgbClr val="ECEEF0"/>
      </a:dk2>
      <a:lt2>
        <a:srgbClr val="9EA2A4"/>
      </a:lt2>
      <a:accent1>
        <a:srgbClr val="FF0317"/>
      </a:accent1>
      <a:accent2>
        <a:srgbClr val="E73545"/>
      </a:accent2>
      <a:accent3>
        <a:srgbClr val="ED6772"/>
      </a:accent3>
      <a:accent4>
        <a:srgbClr val="F49AA3"/>
      </a:accent4>
      <a:accent5>
        <a:srgbClr val="F9CCCF"/>
      </a:accent5>
      <a:accent6>
        <a:srgbClr val="64010A"/>
      </a:accent6>
      <a:hlink>
        <a:srgbClr val="00B0F0"/>
      </a:hlink>
      <a:folHlink>
        <a:srgbClr val="7F7F7F"/>
      </a:folHlink>
    </a:clrScheme>
    <a:fontScheme name="웰컴체">
      <a:majorFont>
        <a:latin typeface="웰컴체 Bold"/>
        <a:ea typeface="웰컴체 Bold"/>
        <a:cs typeface=""/>
      </a:majorFont>
      <a:minorFont>
        <a:latin typeface="웰컴체 Regular"/>
        <a:ea typeface="웰컴체 Regular"/>
        <a:cs typeface="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ln w="12700">
          <a:miter lim="400000"/>
        </a:ln>
        <a:extLst>
          <a:ext uri="{C572A759-6A51-4108-AA02-DFA0A04FC94B}">
            <ma14:wrappingTextBoxFlag xmlns:ma14="http://schemas.microsoft.com/office/mac/drawingml/2011/main" xmlns:a14="http://schemas.microsoft.com/office/drawing/2010/main" xmlns:m="http://schemas.openxmlformats.org/officeDocument/2006/math" xmlns="" xmlns:p="http://schemas.openxmlformats.org/presentationml/2006/main" xmlns:r="http://schemas.openxmlformats.org/officeDocument/2006/relationships" val="1"/>
          </a:ext>
        </a:extLst>
      </a:spPr>
      <a:bodyPr wrap="none" lIns="50800" tIns="50800" rIns="50800" bIns="50800" anchor="ctr">
        <a:spAutoFit/>
      </a:bodyPr>
      <a:lstStyle>
        <a:defPPr>
          <a:defRPr dirty="0" err="1"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2823</TotalTime>
  <Words>163</Words>
  <Application>Microsoft Office PowerPoint</Application>
  <PresentationFormat>사용자 지정</PresentationFormat>
  <Paragraphs>61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Helvetica Neue</vt:lpstr>
      <vt:lpstr>Helvetica Neue Medium</vt:lpstr>
      <vt:lpstr>Welcome</vt:lpstr>
      <vt:lpstr>맑은 고딕</vt:lpstr>
      <vt:lpstr>웰컴체</vt:lpstr>
      <vt:lpstr>웰컴체 Bold</vt:lpstr>
      <vt:lpstr>웰컴체 Regular</vt:lpstr>
      <vt:lpstr>21_BasicWhite</vt:lpstr>
      <vt:lpstr>결제 프로세스 정의서</vt:lpstr>
      <vt:lpstr>1. 카드사 심사 양식</vt:lpstr>
      <vt:lpstr>1. 카드사 심사 양식</vt:lpstr>
      <vt:lpstr>2. 결제 프로세스</vt:lpstr>
      <vt:lpstr>2. 결제 프로세스</vt:lpstr>
      <vt:lpstr>2. 결제 프로세스</vt:lpstr>
      <vt:lpstr>2. 결제 프로세스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임규리/팀원/BX팀</dc:creator>
  <cp:lastModifiedBy>user</cp:lastModifiedBy>
  <cp:revision>150</cp:revision>
  <cp:lastPrinted>2021-04-21T02:07:24Z</cp:lastPrinted>
  <dcterms:modified xsi:type="dcterms:W3CDTF">2023-10-30T04:35:44Z</dcterms:modified>
</cp:coreProperties>
</file>