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263" r:id="rId3"/>
    <p:sldId id="268" r:id="rId4"/>
    <p:sldId id="269" r:id="rId5"/>
    <p:sldId id="283" r:id="rId6"/>
    <p:sldId id="270" r:id="rId7"/>
    <p:sldId id="271" r:id="rId8"/>
    <p:sldId id="284" r:id="rId9"/>
    <p:sldId id="272" r:id="rId10"/>
    <p:sldId id="285" r:id="rId11"/>
    <p:sldId id="286" r:id="rId12"/>
    <p:sldId id="287" r:id="rId13"/>
    <p:sldId id="267" r:id="rId1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32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61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2531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4234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3950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1131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2985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6829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4587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837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181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7150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5711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9568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2249" y="1712077"/>
            <a:ext cx="892175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&lt;</a:t>
            </a:r>
            <a:r>
              <a:rPr lang="ko-KR" altLang="en-US" sz="14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결제 프로세스 파일 작성 유의사항</a:t>
            </a:r>
            <a:r>
              <a:rPr lang="en-US" altLang="ko-KR" sz="14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&gt;</a:t>
            </a:r>
          </a:p>
          <a:p>
            <a:endParaRPr lang="en-US" altLang="ko-KR" sz="1400" dirty="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  <a:p>
            <a:r>
              <a:rPr lang="ko-KR" altLang="en-US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해당 </a:t>
            </a:r>
            <a:r>
              <a:rPr lang="en-US" altLang="ko-KR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PPT </a:t>
            </a:r>
            <a:r>
              <a:rPr lang="ko-KR" altLang="en-US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파일은 판매상품</a:t>
            </a:r>
            <a:r>
              <a:rPr lang="en-US" altLang="ko-KR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, </a:t>
            </a:r>
            <a:r>
              <a:rPr lang="ko-KR" altLang="en-US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판매방법</a:t>
            </a:r>
            <a:r>
              <a:rPr lang="en-US" altLang="ko-KR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, </a:t>
            </a:r>
            <a:r>
              <a:rPr lang="ko-KR" altLang="en-US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소비자가 어떻게 사용하게 되는지 등을 확인하기 위함입니다</a:t>
            </a:r>
            <a:r>
              <a:rPr lang="en-US" altLang="ko-KR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.</a:t>
            </a:r>
          </a:p>
          <a:p>
            <a:r>
              <a:rPr lang="ko-KR" altLang="en-US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그렇기 때문에 최대한 상세하게 기재를 해주셔야 </a:t>
            </a:r>
            <a:r>
              <a:rPr lang="en-US" altLang="ko-KR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PG</a:t>
            </a:r>
            <a:r>
              <a:rPr lang="ko-KR" altLang="en-US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사 및 카드사에서 반려가 되지 않고 단 기간 내에 심사가 완료될 수 있습니다</a:t>
            </a:r>
            <a:r>
              <a:rPr lang="en-US" altLang="ko-KR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.</a:t>
            </a:r>
          </a:p>
          <a:p>
            <a:endParaRPr lang="en-US" altLang="ko-KR" sz="1200" dirty="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  <a:p>
            <a:r>
              <a:rPr lang="ko-KR" altLang="en-US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아래 유의사항들을 참고하시어 작성해 주시기 바랍니다</a:t>
            </a:r>
            <a:r>
              <a:rPr lang="en-US" altLang="ko-KR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. </a:t>
            </a:r>
          </a:p>
          <a:p>
            <a:endParaRPr lang="en-US" altLang="ko-KR" sz="1200" dirty="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판매상품 목록 확인 필수</a:t>
            </a:r>
            <a:endParaRPr lang="en-US" altLang="ko-KR" sz="1200" dirty="0" smtClean="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결제가 발생되는 상품 확인 필수</a:t>
            </a:r>
            <a:endParaRPr lang="en-US" altLang="ko-KR" sz="1200" dirty="0" smtClean="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구매자의 구매 경로</a:t>
            </a:r>
            <a:endParaRPr lang="en-US" altLang="ko-KR" sz="1200" dirty="0" smtClean="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구매자 입장에서 해당 상품 및 서비스를 어떻게 받게 되는지</a:t>
            </a:r>
            <a:endParaRPr lang="en-US" altLang="ko-KR" sz="1200" dirty="0" smtClean="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결제 모듈 연동 여부</a:t>
            </a:r>
            <a:endParaRPr lang="en-US" altLang="ko-KR" sz="1200" dirty="0" smtClean="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err="1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정기결제</a:t>
            </a:r>
            <a:r>
              <a:rPr lang="ko-KR" altLang="en-US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 및 카드 등록 결제 진행 시 </a:t>
            </a:r>
            <a:r>
              <a:rPr lang="ko-KR" altLang="en-US" sz="1200" dirty="0" err="1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정기성으로</a:t>
            </a:r>
            <a:r>
              <a:rPr lang="ko-KR" altLang="en-US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 결제가 발생되는 상품 필요</a:t>
            </a:r>
            <a:endParaRPr lang="en-US" altLang="ko-KR" sz="1200" dirty="0" smtClean="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  <a:p>
            <a:endParaRPr lang="en-US" altLang="ko-KR" sz="1200" dirty="0" smtClean="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  <a:p>
            <a:pPr marL="171450" indent="-171450">
              <a:buFontTx/>
              <a:buChar char="-"/>
            </a:pPr>
            <a:endParaRPr lang="en-US" altLang="ko-KR" sz="1200" dirty="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  <a:p>
            <a:r>
              <a:rPr lang="ko-KR" altLang="en-US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위 내용을 참고하시어 운영하시게 될 사업의 </a:t>
            </a:r>
            <a:r>
              <a:rPr lang="en-US" altLang="ko-KR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WEB</a:t>
            </a:r>
            <a:r>
              <a:rPr lang="ko-KR" altLang="en-US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에 맞게 캡쳐 부탁드리며 궁금하신 사항은 언제든지 문의 주시기 바랍니다</a:t>
            </a:r>
            <a:r>
              <a:rPr lang="en-US" altLang="ko-KR" sz="1200" dirty="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.</a:t>
            </a:r>
          </a:p>
          <a:p>
            <a:endParaRPr lang="en-US" altLang="ko-KR" sz="1200" dirty="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  <a:p>
            <a:r>
              <a:rPr lang="ko-KR" altLang="en-US" sz="1200" dirty="0">
                <a:latin typeface="+mn-ea"/>
              </a:rPr>
              <a:t>상기 사항은 </a:t>
            </a:r>
            <a:r>
              <a:rPr lang="en-US" altLang="ko-KR" sz="1200" dirty="0">
                <a:latin typeface="+mn-ea"/>
              </a:rPr>
              <a:t>PG</a:t>
            </a:r>
            <a:r>
              <a:rPr lang="ko-KR" altLang="en-US" sz="1200" dirty="0">
                <a:latin typeface="+mn-ea"/>
              </a:rPr>
              <a:t>사 및 카드사에서 심사를 진행할 때 유심히 보는 사항이므로 반드시 자세하게 기재해 주시기 바랍니다</a:t>
            </a:r>
            <a:r>
              <a:rPr lang="en-US" altLang="ko-KR" sz="1200" dirty="0">
                <a:latin typeface="+mn-ea"/>
              </a:rPr>
              <a:t>. </a:t>
            </a:r>
          </a:p>
          <a:p>
            <a:endParaRPr lang="ko-KR" altLang="en-US" sz="1400" dirty="0">
              <a:latin typeface="나눔바른고딕OTF" panose="02020603020101020101" pitchFamily="18" charset="-127"/>
              <a:ea typeface="나눔바른고딕OTF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079032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2" y="793978"/>
            <a:ext cx="3759397" cy="2516621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260" y="793978"/>
            <a:ext cx="3759397" cy="2516621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3" y="3940822"/>
            <a:ext cx="3759397" cy="2516621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445" y="3940822"/>
            <a:ext cx="3759397" cy="2516620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0" y="0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272090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결제창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호출 화면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상품 금액과 결제 금액 동일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테스트금액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(ex:1,000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원 이하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일 경우 반려 가능 하오니 실제 운영될 금액 표기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</a:p>
          <a:p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                                                 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아래 카드사 화면 모두 캡쳐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74371" y="3456184"/>
            <a:ext cx="8418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카드사 선택</a:t>
            </a:r>
            <a:endParaRPr lang="ko-KR" altLang="en-US" sz="110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55645" y="3459744"/>
            <a:ext cx="3609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KB</a:t>
            </a:r>
            <a:endParaRPr lang="ko-KR" altLang="en-US" sz="110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55645" y="6472223"/>
            <a:ext cx="3626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BC</a:t>
            </a:r>
            <a:endParaRPr lang="ko-KR" altLang="en-US" sz="110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14821" y="6472223"/>
            <a:ext cx="43473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신한</a:t>
            </a:r>
            <a:endParaRPr lang="ko-KR" altLang="en-US" sz="110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322198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36" y="710849"/>
            <a:ext cx="3759397" cy="2516621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941" y="710848"/>
            <a:ext cx="3759397" cy="2516621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36" y="3826281"/>
            <a:ext cx="3761618" cy="2516621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941" y="3826281"/>
            <a:ext cx="3759397" cy="2522516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0" y="0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9272090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결제창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호출 화면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상품 금액과 결제 금액 동일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테스트금액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(ex:1,000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원 이하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일 경우 반려 가능 하오니 실제 운영될 금액 표기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</a:p>
          <a:p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                                                 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아래 카드사 화면 모두 캡쳐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14821" y="6472223"/>
            <a:ext cx="43473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삼성</a:t>
            </a:r>
            <a:endParaRPr lang="ko-KR" altLang="en-US" sz="110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86267" y="3356791"/>
            <a:ext cx="43473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시티</a:t>
            </a:r>
            <a:endParaRPr lang="ko-KR" altLang="en-US" sz="110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43272" y="6464201"/>
            <a:ext cx="43473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현대</a:t>
            </a:r>
            <a:endParaRPr lang="ko-KR" altLang="en-US" sz="110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43272" y="3356791"/>
            <a:ext cx="43473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롯데</a:t>
            </a:r>
            <a:endParaRPr lang="ko-KR" altLang="en-US" sz="110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886757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096" y="648394"/>
            <a:ext cx="3856376" cy="2516621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97" y="648393"/>
            <a:ext cx="3759397" cy="2516622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97" y="3576269"/>
            <a:ext cx="4601182" cy="307717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68174" y="4156364"/>
            <a:ext cx="1495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ISP </a:t>
            </a:r>
            <a:r>
              <a:rPr lang="ko-KR" altLang="en-US" smtClean="0"/>
              <a:t>캡쳐 예시</a:t>
            </a:r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0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272090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결제창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호출 화면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상품 금액과 결제 금액 동일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테스트금액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(ex:1,000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원 이하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일 경우 반려 가능 하오니 실제 운영될 금액 표기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</a:p>
          <a:p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                                                 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아래 카드사 화면 모두 캡쳐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4821" y="6472223"/>
            <a:ext cx="3626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BC</a:t>
            </a:r>
            <a:endParaRPr lang="ko-KR" altLang="en-US" sz="110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60283" y="3211507"/>
            <a:ext cx="7601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NH(</a:t>
            </a:r>
            <a:r>
              <a:rPr lang="ko-KR" altLang="en-US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농협</a:t>
            </a:r>
            <a:r>
              <a:rPr lang="en-US" altLang="ko-KR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)</a:t>
            </a:r>
            <a:endParaRPr lang="ko-KR" altLang="en-US" sz="110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74917" y="3228133"/>
            <a:ext cx="43473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하나</a:t>
            </a:r>
            <a:endParaRPr lang="ko-KR" altLang="en-US" sz="110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50980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146391"/>
            <a:ext cx="3567643" cy="3080299"/>
          </a:xfrm>
          <a:prstGeom prst="rect">
            <a:avLst/>
          </a:prstGeom>
        </p:spPr>
      </p:pic>
      <p:sp>
        <p:nvSpPr>
          <p:cNvPr id="19" name="직사각형 18"/>
          <p:cNvSpPr/>
          <p:nvPr/>
        </p:nvSpPr>
        <p:spPr>
          <a:xfrm>
            <a:off x="76907" y="3431072"/>
            <a:ext cx="1109749" cy="29925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389" y="3431072"/>
            <a:ext cx="6262416" cy="3310550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4954385" y="3730331"/>
            <a:ext cx="1496822" cy="268709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7" name="오른쪽 화살표 6"/>
          <p:cNvSpPr/>
          <p:nvPr/>
        </p:nvSpPr>
        <p:spPr>
          <a:xfrm>
            <a:off x="2485505" y="3815542"/>
            <a:ext cx="648393" cy="41114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6451207" y="4042024"/>
            <a:ext cx="1733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  <a:latin typeface="+mn-ea"/>
              </a:rPr>
              <a:t>카드 등록 화면</a:t>
            </a:r>
            <a:endParaRPr lang="ko-KR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0"/>
            <a:ext cx="9144000" cy="822194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500169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결제창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호출 화면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정기결제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100" b="1" dirty="0">
                <a:solidFill>
                  <a:schemeClr val="bg1"/>
                </a:solidFill>
                <a:latin typeface="+mn-ea"/>
              </a:rPr>
              <a:t>필요 시 개발 후 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작성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</a:p>
          <a:p>
            <a:pPr marL="171450" indent="-171450">
              <a:buFontTx/>
              <a:buChar char="-"/>
            </a:pPr>
            <a:r>
              <a:rPr lang="ko-KR" altLang="en-US" sz="900" b="1" dirty="0" err="1" smtClean="0">
                <a:solidFill>
                  <a:schemeClr val="bg1"/>
                </a:solidFill>
                <a:latin typeface="+mn-ea"/>
              </a:rPr>
              <a:t>정기결제는</a:t>
            </a:r>
            <a:r>
              <a:rPr lang="ko-KR" altLang="en-US" sz="9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900" b="1" dirty="0" err="1" smtClean="0">
                <a:solidFill>
                  <a:schemeClr val="bg1"/>
                </a:solidFill>
                <a:latin typeface="+mn-ea"/>
              </a:rPr>
              <a:t>특정날짜에</a:t>
            </a:r>
            <a:r>
              <a:rPr lang="ko-KR" altLang="en-US" sz="900" b="1" dirty="0" smtClean="0">
                <a:solidFill>
                  <a:schemeClr val="bg1"/>
                </a:solidFill>
                <a:latin typeface="+mn-ea"/>
              </a:rPr>
              <a:t> 정기적으로 결제가 되는 것을 의미 합니다</a:t>
            </a:r>
            <a:r>
              <a:rPr lang="en-US" altLang="ko-KR" sz="900" b="1" dirty="0" smtClean="0">
                <a:solidFill>
                  <a:schemeClr val="bg1"/>
                </a:solidFill>
                <a:latin typeface="+mn-ea"/>
              </a:rPr>
              <a:t>. (EX: </a:t>
            </a:r>
            <a:r>
              <a:rPr lang="ko-KR" altLang="en-US" sz="900" b="1" dirty="0" smtClean="0">
                <a:solidFill>
                  <a:schemeClr val="bg1"/>
                </a:solidFill>
                <a:latin typeface="+mn-ea"/>
              </a:rPr>
              <a:t>멜론</a:t>
            </a:r>
            <a:r>
              <a:rPr lang="en-US" altLang="ko-KR" sz="9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900" b="1" dirty="0" err="1" smtClean="0">
                <a:solidFill>
                  <a:schemeClr val="bg1"/>
                </a:solidFill>
                <a:latin typeface="+mn-ea"/>
              </a:rPr>
              <a:t>넷플릭스</a:t>
            </a:r>
            <a:r>
              <a:rPr lang="en-US" altLang="ko-KR" sz="900" b="1" dirty="0" smtClean="0">
                <a:solidFill>
                  <a:schemeClr val="bg1"/>
                </a:solidFill>
                <a:latin typeface="+mn-ea"/>
              </a:rPr>
              <a:t>)</a:t>
            </a:r>
          </a:p>
          <a:p>
            <a:pPr marL="171450" indent="-171450">
              <a:buFontTx/>
              <a:buChar char="-"/>
            </a:pPr>
            <a:r>
              <a:rPr lang="ko-KR" altLang="en-US" sz="900" b="1" dirty="0" err="1" smtClean="0">
                <a:solidFill>
                  <a:schemeClr val="bg1"/>
                </a:solidFill>
                <a:latin typeface="+mn-ea"/>
              </a:rPr>
              <a:t>정기결제는</a:t>
            </a:r>
            <a:r>
              <a:rPr lang="ko-KR" altLang="en-US" sz="9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900" b="1" dirty="0" err="1" smtClean="0">
                <a:solidFill>
                  <a:schemeClr val="bg1"/>
                </a:solidFill>
                <a:latin typeface="+mn-ea"/>
              </a:rPr>
              <a:t>정기성으로</a:t>
            </a:r>
            <a:r>
              <a:rPr lang="ko-KR" altLang="en-US" sz="900" b="1" dirty="0" smtClean="0">
                <a:solidFill>
                  <a:schemeClr val="bg1"/>
                </a:solidFill>
                <a:latin typeface="+mn-ea"/>
              </a:rPr>
              <a:t> 보이는 상품이 보여야 심사가 가능합니다</a:t>
            </a:r>
            <a:r>
              <a:rPr lang="en-US" altLang="ko-KR" sz="900" b="1" dirty="0" smtClean="0">
                <a:solidFill>
                  <a:schemeClr val="bg1"/>
                </a:solidFill>
                <a:latin typeface="+mn-ea"/>
              </a:rPr>
              <a:t>. ( EX : </a:t>
            </a:r>
            <a:r>
              <a:rPr lang="ko-KR" altLang="en-US" sz="900" b="1" dirty="0" smtClean="0">
                <a:solidFill>
                  <a:schemeClr val="bg1"/>
                </a:solidFill>
                <a:latin typeface="+mn-ea"/>
              </a:rPr>
              <a:t>월 이용권 </a:t>
            </a:r>
            <a:r>
              <a:rPr lang="en-US" altLang="ko-KR" sz="900" b="1" dirty="0" smtClean="0">
                <a:solidFill>
                  <a:schemeClr val="bg1"/>
                </a:solidFill>
                <a:latin typeface="+mn-ea"/>
              </a:rPr>
              <a:t>xxx</a:t>
            </a:r>
            <a:r>
              <a:rPr lang="ko-KR" altLang="en-US" sz="900" b="1" dirty="0" smtClean="0">
                <a:solidFill>
                  <a:schemeClr val="bg1"/>
                </a:solidFill>
                <a:latin typeface="+mn-ea"/>
              </a:rPr>
              <a:t>원</a:t>
            </a:r>
            <a:r>
              <a:rPr lang="en-US" altLang="ko-KR" sz="9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en-US" altLang="ko-KR" sz="900" b="1" dirty="0" smtClean="0">
              <a:solidFill>
                <a:schemeClr val="bg1"/>
              </a:solidFill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900" b="1" dirty="0" smtClean="0">
                <a:solidFill>
                  <a:schemeClr val="bg1"/>
                </a:solidFill>
                <a:latin typeface="+mn-ea"/>
              </a:rPr>
              <a:t>카드번호</a:t>
            </a:r>
            <a:r>
              <a:rPr lang="en-US" altLang="ko-KR" sz="9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900" b="1" dirty="0" smtClean="0">
                <a:solidFill>
                  <a:schemeClr val="bg1"/>
                </a:solidFill>
                <a:latin typeface="+mn-ea"/>
              </a:rPr>
              <a:t>유효기간</a:t>
            </a:r>
            <a:r>
              <a:rPr lang="en-US" altLang="ko-KR" sz="9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900" b="1" dirty="0" smtClean="0">
                <a:solidFill>
                  <a:schemeClr val="bg1"/>
                </a:solidFill>
                <a:latin typeface="+mn-ea"/>
              </a:rPr>
              <a:t>생년월일</a:t>
            </a:r>
            <a:r>
              <a:rPr lang="en-US" altLang="ko-KR" sz="9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900" b="1" dirty="0" smtClean="0">
                <a:solidFill>
                  <a:schemeClr val="bg1"/>
                </a:solidFill>
                <a:latin typeface="+mn-ea"/>
              </a:rPr>
              <a:t>비밀번호 </a:t>
            </a:r>
            <a:r>
              <a:rPr lang="ko-KR" altLang="en-US" sz="900" b="1" dirty="0" err="1" smtClean="0">
                <a:solidFill>
                  <a:schemeClr val="bg1"/>
                </a:solidFill>
                <a:latin typeface="+mn-ea"/>
              </a:rPr>
              <a:t>기재창</a:t>
            </a:r>
            <a:r>
              <a:rPr lang="ko-KR" altLang="en-US" sz="900" b="1" dirty="0" smtClean="0">
                <a:solidFill>
                  <a:schemeClr val="bg1"/>
                </a:solidFill>
                <a:latin typeface="+mn-ea"/>
              </a:rPr>
              <a:t> 필수 캡쳐 </a:t>
            </a:r>
            <a:r>
              <a:rPr lang="en-US" altLang="ko-KR" sz="900" b="1" dirty="0" smtClean="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9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22655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1143000" y="2518414"/>
            <a:ext cx="6858000" cy="1821172"/>
            <a:chOff x="1151313" y="1773238"/>
            <a:chExt cx="6858000" cy="1821172"/>
          </a:xfrm>
        </p:grpSpPr>
        <p:sp>
          <p:nvSpPr>
            <p:cNvPr id="3" name="부제목 2"/>
            <p:cNvSpPr txBox="1">
              <a:spLocks/>
            </p:cNvSpPr>
            <p:nvPr/>
          </p:nvSpPr>
          <p:spPr>
            <a:xfrm>
              <a:off x="1151313" y="1773238"/>
              <a:ext cx="6858000" cy="741362"/>
            </a:xfrm>
            <a:prstGeom prst="rect">
              <a:avLst/>
            </a:prstGeom>
          </p:spPr>
          <p:txBody>
            <a:bodyPr anchor="ctr">
              <a:normAutofit/>
            </a:bodyPr>
            <a:lstStyle>
              <a:lvl1pPr marL="228600" indent="-22860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ko-KR" altLang="en-US" sz="3200" b="1" smtClean="0">
                  <a:solidFill>
                    <a:srgbClr val="FF0000"/>
                  </a:solidFill>
                </a:rPr>
                <a:t>상호명</a:t>
              </a:r>
              <a:endParaRPr lang="ko-KR" altLang="en-US" sz="3200" b="1" dirty="0">
                <a:solidFill>
                  <a:srgbClr val="FF0000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415573" y="2792895"/>
              <a:ext cx="23294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dirty="0" smtClean="0">
                  <a:solidFill>
                    <a:srgbClr val="FF0000"/>
                  </a:solidFill>
                </a:rPr>
                <a:t>URL </a:t>
              </a:r>
              <a:r>
                <a:rPr lang="ko-KR" altLang="en-US" smtClean="0">
                  <a:solidFill>
                    <a:srgbClr val="FF0000"/>
                  </a:solidFill>
                </a:rPr>
                <a:t>또는 앱링크 기입</a:t>
              </a:r>
              <a:endParaRPr lang="ko-KR" altLang="en-US">
                <a:solidFill>
                  <a:srgbClr val="FF0000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397841" y="3286633"/>
              <a:ext cx="23649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400" b="1" dirty="0" smtClean="0">
                  <a:solidFill>
                    <a:srgbClr val="FF0000"/>
                  </a:solidFill>
                  <a:latin typeface="+mn-ea"/>
                </a:rPr>
                <a:t>결제 테스트 계정 </a:t>
              </a:r>
              <a:r>
                <a:rPr lang="en-US" altLang="ko-KR" sz="1400" b="1" dirty="0" smtClean="0">
                  <a:solidFill>
                    <a:srgbClr val="FF0000"/>
                  </a:solidFill>
                  <a:latin typeface="+mn-ea"/>
                </a:rPr>
                <a:t>:  ID/PW</a:t>
              </a:r>
              <a:endParaRPr lang="ko-KR" altLang="en-US" sz="1400" b="1">
                <a:solidFill>
                  <a:srgbClr val="FF0000"/>
                </a:solidFill>
                <a:latin typeface="+mn-ea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319764" y="4995950"/>
            <a:ext cx="65044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 smtClean="0"/>
              <a:t>비회원 로그인 불가 시 테스트 계정 필수</a:t>
            </a:r>
            <a:endParaRPr lang="en-US" altLang="ko-KR" sz="1200" dirty="0" smtClean="0"/>
          </a:p>
          <a:p>
            <a:endParaRPr lang="en-US" altLang="ko-KR" sz="1200" dirty="0"/>
          </a:p>
          <a:p>
            <a:r>
              <a:rPr lang="en-US" altLang="ko-KR" sz="1200" dirty="0" smtClean="0"/>
              <a:t>PG</a:t>
            </a:r>
            <a:r>
              <a:rPr lang="ko-KR" altLang="en-US" sz="1200" dirty="0"/>
              <a:t>사 및 </a:t>
            </a:r>
            <a:r>
              <a:rPr lang="en-US" altLang="ko-KR" sz="1200" dirty="0"/>
              <a:t>8</a:t>
            </a:r>
            <a:r>
              <a:rPr lang="ko-KR" altLang="en-US" sz="1200" dirty="0"/>
              <a:t>개 카드사 등 다수의 업체에서 심사가 진행 되므로 간편로그인은 선호되지 않으니</a:t>
            </a:r>
            <a:endParaRPr lang="en-US" altLang="ko-KR" sz="1200" dirty="0"/>
          </a:p>
          <a:p>
            <a:r>
              <a:rPr lang="ko-KR" altLang="en-US" sz="1200" dirty="0"/>
              <a:t>이메일 계정 또는 일반 회원가입을 통해 테스트 계정이 생성될 수 있도록 </a:t>
            </a:r>
            <a:r>
              <a:rPr lang="ko-KR" altLang="en-US" sz="1200" dirty="0" err="1"/>
              <a:t>요청드립니다</a:t>
            </a:r>
            <a:r>
              <a:rPr lang="en-US" altLang="ko-KR" sz="1200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62630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홈페이지 메인 화면 </a:t>
            </a:r>
            <a:r>
              <a:rPr lang="en-US" altLang="ko-KR" dirty="0" err="1" smtClean="0"/>
              <a:t>url</a:t>
            </a:r>
            <a:r>
              <a:rPr lang="ko-KR" altLang="en-US" dirty="0"/>
              <a:t> </a:t>
            </a:r>
            <a:r>
              <a:rPr lang="ko-KR" altLang="en-US" dirty="0" err="1" smtClean="0"/>
              <a:t>노출캡쳐</a:t>
            </a:r>
            <a:r>
              <a:rPr lang="ko-KR" altLang="en-US" dirty="0" smtClean="0"/>
              <a:t> </a:t>
            </a:r>
            <a:r>
              <a:rPr lang="en-US" altLang="ko-KR" dirty="0" smtClean="0"/>
              <a:t>(</a:t>
            </a:r>
            <a:r>
              <a:rPr lang="en-US" altLang="ko-KR" dirty="0"/>
              <a:t>DEV,DEMO, test </a:t>
            </a:r>
            <a:r>
              <a:rPr lang="ko-KR" altLang="en-US" dirty="0" smtClean="0"/>
              <a:t>단어</a:t>
            </a:r>
            <a:r>
              <a:rPr lang="en-US" altLang="ko-KR" dirty="0" smtClean="0"/>
              <a:t>X )</a:t>
            </a:r>
            <a:r>
              <a:rPr lang="ko-KR" altLang="en-US" dirty="0" smtClean="0"/>
              <a:t> 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5920"/>
            <a:ext cx="9144000" cy="368253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5711" y="1645920"/>
            <a:ext cx="2890654" cy="1692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ko-KR" altLang="en-US" sz="500" dirty="0"/>
          </a:p>
        </p:txBody>
      </p:sp>
    </p:spTree>
    <p:extLst>
      <p:ext uri="{BB962C8B-B14F-4D97-AF65-F5344CB8AC3E}">
        <p14:creationId xmlns:p14="http://schemas.microsoft.com/office/powerpoint/2010/main" val="3756256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0" y="-3393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/>
              <a:t>사업자 하단정보 </a:t>
            </a:r>
            <a:r>
              <a:rPr lang="en-US" altLang="ko-KR"/>
              <a:t>(</a:t>
            </a:r>
            <a:r>
              <a:rPr lang="ko-KR" altLang="en-US"/>
              <a:t>사업자등록번호</a:t>
            </a:r>
            <a:r>
              <a:rPr lang="en-US" altLang="ko-KR"/>
              <a:t>, </a:t>
            </a:r>
            <a:r>
              <a:rPr lang="ko-KR" altLang="en-US"/>
              <a:t>상호명</a:t>
            </a:r>
            <a:r>
              <a:rPr lang="en-US" altLang="ko-KR"/>
              <a:t>, </a:t>
            </a:r>
            <a:r>
              <a:rPr lang="ko-KR" altLang="en-US"/>
              <a:t>대표자명</a:t>
            </a:r>
            <a:r>
              <a:rPr lang="en-US" altLang="ko-KR"/>
              <a:t>, </a:t>
            </a:r>
            <a:r>
              <a:rPr lang="ko-KR" altLang="en-US"/>
              <a:t>이메일</a:t>
            </a:r>
            <a:r>
              <a:rPr lang="en-US" altLang="ko-KR"/>
              <a:t>, </a:t>
            </a:r>
            <a:r>
              <a:rPr lang="ko-KR" altLang="en-US"/>
              <a:t>사업장주소</a:t>
            </a:r>
            <a:r>
              <a:rPr lang="en-US" altLang="ko-KR"/>
              <a:t>, </a:t>
            </a:r>
            <a:r>
              <a:rPr lang="ko-KR" altLang="en-US"/>
              <a:t>고객센터번호</a:t>
            </a:r>
            <a:r>
              <a:rPr lang="en-US" altLang="ko-KR"/>
              <a:t>, </a:t>
            </a:r>
            <a:r>
              <a:rPr lang="ko-KR" altLang="en-US"/>
              <a:t>통신판매업 신고 번호 필수</a:t>
            </a:r>
            <a:r>
              <a:rPr lang="en-US" altLang="ko-KR"/>
              <a:t>)</a:t>
            </a:r>
            <a:endParaRPr lang="ko-KR" altLang="en-US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108" y="847463"/>
            <a:ext cx="6931784" cy="5163074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2036103" y="2317772"/>
            <a:ext cx="5486400" cy="169579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9117" y="2447769"/>
            <a:ext cx="5228203" cy="130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752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448" y="1122169"/>
            <a:ext cx="7981105" cy="4613662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0" y="0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/>
              <a:t>로그인 화면</a:t>
            </a:r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6201295" y="1122169"/>
            <a:ext cx="457200" cy="23280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1657004" y="2945427"/>
            <a:ext cx="2565861" cy="261578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" name="직선 화살표 연결선 8"/>
          <p:cNvCxnSpPr/>
          <p:nvPr/>
        </p:nvCxnSpPr>
        <p:spPr>
          <a:xfrm flipH="1">
            <a:off x="4239491" y="1354975"/>
            <a:ext cx="1961804" cy="157941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5546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/>
              <a:t>상품 목록 </a:t>
            </a:r>
            <a:r>
              <a:rPr lang="en-US" altLang="ko-KR"/>
              <a:t>(</a:t>
            </a:r>
            <a:r>
              <a:rPr lang="ko-KR" altLang="en-US"/>
              <a:t>컨텐츠 상품의 경우에도 어떠한 컨텐츠들이 있는지 확인 필요</a:t>
            </a:r>
            <a:r>
              <a:rPr lang="en-US" altLang="ko-KR"/>
              <a:t>)</a:t>
            </a:r>
            <a:endParaRPr lang="ko-KR" altLang="en-US"/>
          </a:p>
        </p:txBody>
      </p:sp>
      <p:pic>
        <p:nvPicPr>
          <p:cNvPr id="6" name="Picture 2" descr="C:\Users\Bootpay\Desktop\상품 선택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181" y="1073605"/>
            <a:ext cx="7049639" cy="471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059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0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/>
              <a:t>상품선택 </a:t>
            </a:r>
            <a:r>
              <a:rPr lang="en-US" altLang="ko-KR"/>
              <a:t>&gt; </a:t>
            </a:r>
            <a:r>
              <a:rPr lang="ko-KR" altLang="en-US"/>
              <a:t>구매</a:t>
            </a:r>
            <a:r>
              <a:rPr lang="en-US" altLang="ko-KR"/>
              <a:t>(</a:t>
            </a:r>
            <a:r>
              <a:rPr lang="ko-KR" altLang="en-US"/>
              <a:t>결제</a:t>
            </a:r>
            <a:r>
              <a:rPr lang="en-US" altLang="ko-KR"/>
              <a:t>)</a:t>
            </a:r>
            <a:r>
              <a:rPr lang="ko-KR" altLang="en-US"/>
              <a:t>하기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63500"/>
            <a:ext cx="1847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sz="1100" b="1" dirty="0">
              <a:solidFill>
                <a:schemeClr val="bg1"/>
              </a:solidFill>
              <a:latin typeface="나눔바른고딕OTF" panose="02020603020101020101" pitchFamily="18" charset="-127"/>
              <a:ea typeface="나눔바른고딕OTF" panose="02020603020101020101" pitchFamily="18" charset="-127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3"/>
            <a:ext cx="8496944" cy="4752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5278582" y="4364181"/>
            <a:ext cx="1296786" cy="5153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66042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0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/>
              <a:t>(</a:t>
            </a:r>
            <a:r>
              <a:rPr lang="ko-KR" altLang="en-US"/>
              <a:t>비실물 거래의 경우 컨텐츠를 구매한 구매자가 해당 컨텐츠를 어떠한 용도 혹은 어떤 서비스를 받게 되는지 반드시 캡쳐 필요</a:t>
            </a:r>
            <a:r>
              <a:rPr lang="en-US" altLang="ko-KR"/>
              <a:t>)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1118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49" y="996053"/>
            <a:ext cx="7163302" cy="4865895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3517313" y="2528453"/>
            <a:ext cx="2043901" cy="201029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0" y="0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/>
              <a:t>결제창</a:t>
            </a:r>
            <a:r>
              <a:rPr lang="ko-KR" altLang="en-US" dirty="0"/>
              <a:t> 호출 화면 </a:t>
            </a:r>
            <a:r>
              <a:rPr lang="en-US" altLang="ko-KR" sz="1100" dirty="0"/>
              <a:t>(</a:t>
            </a:r>
            <a:r>
              <a:rPr lang="ko-KR" altLang="en-US" sz="1100" dirty="0"/>
              <a:t>상품 금액과 결제 금액 동일</a:t>
            </a:r>
            <a:r>
              <a:rPr lang="en-US" altLang="ko-KR" sz="1100" dirty="0"/>
              <a:t>, </a:t>
            </a:r>
            <a:r>
              <a:rPr lang="ko-KR" altLang="en-US" sz="1100" dirty="0" err="1"/>
              <a:t>테스트금액</a:t>
            </a:r>
            <a:r>
              <a:rPr lang="ko-KR" altLang="en-US" sz="1100" dirty="0"/>
              <a:t> </a:t>
            </a:r>
            <a:r>
              <a:rPr lang="en-US" altLang="ko-KR" sz="1100" dirty="0"/>
              <a:t>(ex:1,000</a:t>
            </a:r>
            <a:r>
              <a:rPr lang="ko-KR" altLang="en-US" sz="1100" dirty="0"/>
              <a:t>원 이하</a:t>
            </a:r>
            <a:r>
              <a:rPr lang="en-US" altLang="ko-KR" sz="1100" dirty="0"/>
              <a:t>)</a:t>
            </a:r>
            <a:r>
              <a:rPr lang="ko-KR" altLang="en-US" sz="1100" dirty="0"/>
              <a:t>일 경우 반려 가능 하오니 실제 운영될 금액 표기 필요</a:t>
            </a:r>
            <a:r>
              <a:rPr lang="en-US" altLang="ko-KR" sz="1100" dirty="0"/>
              <a:t>)</a:t>
            </a:r>
            <a:endParaRPr lang="ko-KR" altLang="en-US" sz="1100" dirty="0"/>
          </a:p>
        </p:txBody>
      </p:sp>
      <p:sp>
        <p:nvSpPr>
          <p:cNvPr id="2" name="TextBox 1"/>
          <p:cNvSpPr txBox="1"/>
          <p:nvPr/>
        </p:nvSpPr>
        <p:spPr>
          <a:xfrm>
            <a:off x="2182564" y="6126480"/>
            <a:ext cx="47788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smtClean="0"/>
              <a:t>결제모듈 캡쳐 시 상품금액과 결제금액이 반드시 일치되어야 합니다</a:t>
            </a:r>
            <a:r>
              <a:rPr lang="en-US" altLang="ko-KR" sz="1200" b="1" smtClean="0"/>
              <a:t>.</a:t>
            </a:r>
            <a:endParaRPr lang="ko-KR" altLang="en-US" sz="1200" b="1"/>
          </a:p>
        </p:txBody>
      </p:sp>
    </p:spTree>
    <p:extLst>
      <p:ext uri="{BB962C8B-B14F-4D97-AF65-F5344CB8AC3E}">
        <p14:creationId xmlns:p14="http://schemas.microsoft.com/office/powerpoint/2010/main" val="19307085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1455</TotalTime>
  <Words>461</Words>
  <Application>Microsoft Office PowerPoint</Application>
  <PresentationFormat>화면 슬라이드 쇼(4:3)</PresentationFormat>
  <Paragraphs>56</Paragraphs>
  <Slides>13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20" baseType="lpstr">
      <vt:lpstr>나눔바른고딕 Light</vt:lpstr>
      <vt:lpstr>나눔바른고딕OTF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42</cp:revision>
  <dcterms:created xsi:type="dcterms:W3CDTF">2018-05-04T03:45:01Z</dcterms:created>
  <dcterms:modified xsi:type="dcterms:W3CDTF">2026-01-23T00:22:14Z</dcterms:modified>
</cp:coreProperties>
</file>