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63" r:id="rId3"/>
    <p:sldId id="268" r:id="rId4"/>
    <p:sldId id="269" r:id="rId5"/>
    <p:sldId id="283" r:id="rId6"/>
    <p:sldId id="270" r:id="rId7"/>
    <p:sldId id="271" r:id="rId8"/>
    <p:sldId id="286" r:id="rId9"/>
    <p:sldId id="284" r:id="rId10"/>
    <p:sldId id="272" r:id="rId11"/>
    <p:sldId id="273" r:id="rId12"/>
    <p:sldId id="274" r:id="rId13"/>
    <p:sldId id="275" r:id="rId14"/>
    <p:sldId id="276" r:id="rId15"/>
    <p:sldId id="287" r:id="rId1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932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6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2531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423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3950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1131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2985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6829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587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83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3181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7150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5711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C52C3-57AA-419A-93AD-16BF0F2B5BB7}" type="datetimeFigureOut">
              <a:rPr lang="ko-KR" altLang="en-US" smtClean="0"/>
              <a:t>2026-01-23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ACA96-1173-4E91-AB24-54949C132A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956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633" y="1092677"/>
            <a:ext cx="9034012" cy="4001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smtClean="0">
                <a:latin typeface="+mn-ea"/>
              </a:rPr>
              <a:t>결제프로세스 파일 작성 유의사항</a:t>
            </a:r>
            <a:endParaRPr lang="en-US" altLang="ko-KR" dirty="0" smtClean="0">
              <a:latin typeface="+mn-ea"/>
            </a:endParaRPr>
          </a:p>
          <a:p>
            <a:endParaRPr lang="en-US" altLang="ko-KR" sz="1400" dirty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해당 </a:t>
            </a:r>
            <a:r>
              <a:rPr lang="en-US" altLang="ko-KR" sz="1200" dirty="0" smtClean="0">
                <a:latin typeface="+mn-ea"/>
              </a:rPr>
              <a:t>PPT </a:t>
            </a:r>
            <a:r>
              <a:rPr lang="ko-KR" altLang="en-US" sz="1200" dirty="0" smtClean="0">
                <a:latin typeface="+mn-ea"/>
              </a:rPr>
              <a:t>파일은 판매상품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판매방법</a:t>
            </a:r>
            <a:r>
              <a:rPr lang="en-US" altLang="ko-KR" sz="1200" dirty="0" smtClean="0">
                <a:latin typeface="+mn-ea"/>
              </a:rPr>
              <a:t>, </a:t>
            </a:r>
            <a:r>
              <a:rPr lang="ko-KR" altLang="en-US" sz="1200" dirty="0" smtClean="0">
                <a:latin typeface="+mn-ea"/>
              </a:rPr>
              <a:t>소비자가 어떻게 사용하게 되는지 등을 확인하기 위함입니다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r>
              <a:rPr lang="ko-KR" altLang="en-US" sz="1200" dirty="0" smtClean="0">
                <a:latin typeface="+mn-ea"/>
              </a:rPr>
              <a:t>그렇기 때문에 최대한 상세하게 기재를 해주셔야 </a:t>
            </a:r>
            <a:r>
              <a:rPr lang="en-US" altLang="ko-KR" sz="1200" dirty="0" smtClean="0">
                <a:latin typeface="+mn-ea"/>
              </a:rPr>
              <a:t>PG</a:t>
            </a:r>
            <a:r>
              <a:rPr lang="ko-KR" altLang="en-US" sz="1200" dirty="0" smtClean="0">
                <a:latin typeface="+mn-ea"/>
              </a:rPr>
              <a:t>사 및 카드사에서 반려가 되지 않고 단 </a:t>
            </a:r>
            <a:r>
              <a:rPr lang="ko-KR" altLang="en-US" sz="1200" dirty="0" err="1" smtClean="0">
                <a:latin typeface="+mn-ea"/>
              </a:rPr>
              <a:t>기간내에</a:t>
            </a:r>
            <a:r>
              <a:rPr lang="ko-KR" altLang="en-US" sz="1200" dirty="0" smtClean="0">
                <a:latin typeface="+mn-ea"/>
              </a:rPr>
              <a:t> 심사가 완료될 수 있습니다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endParaRPr lang="en-US" altLang="ko-KR" sz="1200" dirty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아래 유의사항들을 참고하시어 작성해 주시기 바랍니다</a:t>
            </a:r>
            <a:r>
              <a:rPr lang="en-US" altLang="ko-KR" sz="1200" dirty="0" smtClean="0">
                <a:latin typeface="+mn-ea"/>
              </a:rPr>
              <a:t>. </a:t>
            </a:r>
          </a:p>
          <a:p>
            <a:endParaRPr lang="en-US" altLang="ko-KR" sz="12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+mn-ea"/>
              </a:rPr>
              <a:t>판매상품 목록 확인 필수</a:t>
            </a:r>
            <a:endParaRPr lang="en-US" altLang="ko-KR" sz="1200" dirty="0" smtClean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+mn-ea"/>
              </a:rPr>
              <a:t>결제가 발생되는 상품 확인 필수</a:t>
            </a:r>
            <a:endParaRPr lang="en-US" altLang="ko-KR" sz="1200" dirty="0" smtClean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+mn-ea"/>
              </a:rPr>
              <a:t>구매자의 구매 경로</a:t>
            </a:r>
            <a:endParaRPr lang="en-US" altLang="ko-KR" sz="1200" dirty="0" smtClean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smtClean="0">
                <a:latin typeface="+mn-ea"/>
              </a:rPr>
              <a:t>구매자 입장에서 해당 상품 및 서비스를 어떻게 받게 되는지</a:t>
            </a:r>
            <a:endParaRPr lang="en-US" altLang="ko-KR" sz="1200" dirty="0" smtClean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err="1" smtClean="0">
                <a:latin typeface="+mn-ea"/>
              </a:rPr>
              <a:t>결제모듈</a:t>
            </a:r>
            <a:r>
              <a:rPr lang="ko-KR" altLang="en-US" sz="1200" dirty="0" smtClean="0">
                <a:latin typeface="+mn-ea"/>
              </a:rPr>
              <a:t> 연동 여부</a:t>
            </a:r>
            <a:endParaRPr lang="en-US" altLang="ko-KR" sz="1200" dirty="0" smtClean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200" dirty="0" err="1" smtClean="0">
                <a:latin typeface="+mn-ea"/>
              </a:rPr>
              <a:t>정기결제</a:t>
            </a:r>
            <a:r>
              <a:rPr lang="ko-KR" altLang="en-US" sz="1200" dirty="0" smtClean="0">
                <a:latin typeface="+mn-ea"/>
              </a:rPr>
              <a:t> 및 </a:t>
            </a:r>
            <a:r>
              <a:rPr lang="ko-KR" altLang="en-US" sz="1200" dirty="0" err="1" smtClean="0">
                <a:latin typeface="+mn-ea"/>
              </a:rPr>
              <a:t>카드등록</a:t>
            </a:r>
            <a:r>
              <a:rPr lang="ko-KR" altLang="en-US" sz="1200" dirty="0" smtClean="0">
                <a:latin typeface="+mn-ea"/>
              </a:rPr>
              <a:t> 결제 진행 시 </a:t>
            </a:r>
            <a:r>
              <a:rPr lang="ko-KR" altLang="en-US" sz="1200" dirty="0" err="1" smtClean="0">
                <a:latin typeface="+mn-ea"/>
              </a:rPr>
              <a:t>정기성으로</a:t>
            </a:r>
            <a:r>
              <a:rPr lang="ko-KR" altLang="en-US" sz="1200" dirty="0" smtClean="0">
                <a:latin typeface="+mn-ea"/>
              </a:rPr>
              <a:t> 결제가 발생되는 상품 필요</a:t>
            </a:r>
            <a:endParaRPr lang="en-US" altLang="ko-KR" sz="1200" dirty="0" smtClean="0">
              <a:latin typeface="+mn-ea"/>
            </a:endParaRPr>
          </a:p>
          <a:p>
            <a:pPr marL="171450" indent="-171450">
              <a:buFontTx/>
              <a:buChar char="-"/>
            </a:pPr>
            <a:endParaRPr lang="en-US" altLang="ko-KR" sz="1200" dirty="0" smtClean="0">
              <a:latin typeface="+mn-ea"/>
            </a:endParaRPr>
          </a:p>
          <a:p>
            <a:pPr marL="171450" indent="-171450">
              <a:buFontTx/>
              <a:buChar char="-"/>
            </a:pPr>
            <a:endParaRPr lang="en-US" altLang="ko-KR" sz="1200" dirty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위 내용을 참고하시어 </a:t>
            </a:r>
            <a:r>
              <a:rPr lang="ko-KR" altLang="en-US" sz="1200" dirty="0" err="1" smtClean="0">
                <a:latin typeface="+mn-ea"/>
              </a:rPr>
              <a:t>운영하시게될</a:t>
            </a:r>
            <a:r>
              <a:rPr lang="ko-KR" altLang="en-US" sz="1200" dirty="0" smtClean="0">
                <a:latin typeface="+mn-ea"/>
              </a:rPr>
              <a:t> 사업의 </a:t>
            </a:r>
            <a:r>
              <a:rPr lang="en-US" altLang="ko-KR" sz="1200" dirty="0" smtClean="0">
                <a:latin typeface="+mn-ea"/>
              </a:rPr>
              <a:t>WEB</a:t>
            </a:r>
            <a:r>
              <a:rPr lang="ko-KR" altLang="en-US" sz="1200" dirty="0" smtClean="0">
                <a:latin typeface="+mn-ea"/>
              </a:rPr>
              <a:t>에 맞게 캡쳐 부탁드리며 궁금하신 사항은 언제든지 문의 주시기 바랍니다</a:t>
            </a:r>
            <a:r>
              <a:rPr lang="en-US" altLang="ko-KR" sz="1200" dirty="0" smtClean="0">
                <a:latin typeface="+mn-ea"/>
              </a:rPr>
              <a:t>.</a:t>
            </a:r>
          </a:p>
          <a:p>
            <a:endParaRPr lang="en-US" altLang="ko-KR" sz="1200" dirty="0">
              <a:latin typeface="+mn-ea"/>
            </a:endParaRPr>
          </a:p>
          <a:p>
            <a:r>
              <a:rPr lang="ko-KR" altLang="en-US" sz="1200" dirty="0" smtClean="0">
                <a:latin typeface="+mn-ea"/>
              </a:rPr>
              <a:t>상기 사항은 </a:t>
            </a:r>
            <a:r>
              <a:rPr lang="en-US" altLang="ko-KR" sz="1200" dirty="0" smtClean="0">
                <a:latin typeface="+mn-ea"/>
              </a:rPr>
              <a:t>PG</a:t>
            </a:r>
            <a:r>
              <a:rPr lang="ko-KR" altLang="en-US" sz="1200" dirty="0" smtClean="0">
                <a:latin typeface="+mn-ea"/>
              </a:rPr>
              <a:t>사 및 카드사에서 심사를 진행할 때 유심히 보는 사항이므로 반드시 자세하게 기재해 주시기 바랍니다</a:t>
            </a:r>
            <a:r>
              <a:rPr lang="en-US" altLang="ko-KR" sz="1400" dirty="0" smtClean="0">
                <a:latin typeface="+mn-ea"/>
              </a:rPr>
              <a:t>.</a:t>
            </a:r>
            <a:r>
              <a:rPr lang="ko-KR" altLang="en-US" sz="1400" dirty="0" smtClean="0">
                <a:latin typeface="+mn-ea"/>
              </a:rPr>
              <a:t> </a:t>
            </a:r>
            <a:endParaRPr lang="en-US" altLang="ko-KR" sz="1400" dirty="0" smtClean="0">
              <a:latin typeface="+mn-ea"/>
            </a:endParaRPr>
          </a:p>
          <a:p>
            <a:endParaRPr lang="en-US" altLang="ko-KR" sz="1400" dirty="0">
              <a:latin typeface="+mn-ea"/>
            </a:endParaRPr>
          </a:p>
          <a:p>
            <a:endParaRPr lang="ko-KR" altLang="en-US" sz="1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07903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49" y="996053"/>
            <a:ext cx="7163302" cy="4865895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3517313" y="2528453"/>
            <a:ext cx="2043901" cy="20102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2564" y="6126480"/>
            <a:ext cx="47788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b="1" smtClean="0"/>
              <a:t>결제모듈 캡쳐 시 상품금액과 결제금액이 반드시 일치되어야 합니다</a:t>
            </a:r>
            <a:r>
              <a:rPr lang="en-US" altLang="ko-KR" sz="1200" b="1" smtClean="0"/>
              <a:t>.</a:t>
            </a:r>
            <a:endParaRPr lang="ko-KR" altLang="en-US" sz="1200" b="1"/>
          </a:p>
        </p:txBody>
      </p:sp>
    </p:spTree>
    <p:extLst>
      <p:ext uri="{BB962C8B-B14F-4D97-AF65-F5344CB8AC3E}">
        <p14:creationId xmlns:p14="http://schemas.microsoft.com/office/powerpoint/2010/main" val="1930708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7377"/>
            <a:ext cx="9144000" cy="3703246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j-ea"/>
                <a:ea typeface="+mj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j-ea"/>
                <a:ea typeface="+mj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j-ea"/>
                <a:ea typeface="+mj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j-ea"/>
                <a:ea typeface="+mj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j-ea"/>
                <a:ea typeface="+mj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j-ea"/>
                <a:ea typeface="+mj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j-ea"/>
                <a:ea typeface="+mj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j-ea"/>
                <a:ea typeface="+mj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20420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2" y="793978"/>
            <a:ext cx="3759397" cy="251662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260" y="793978"/>
            <a:ext cx="3759397" cy="251662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3" y="3940822"/>
            <a:ext cx="3759397" cy="251662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6445" y="3940822"/>
            <a:ext cx="3759397" cy="251662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74371" y="3456184"/>
            <a:ext cx="8418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카드사 선택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5645" y="3459744"/>
            <a:ext cx="3609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KB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5645" y="6472223"/>
            <a:ext cx="3626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BC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14821" y="6472223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신한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54890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6" y="710849"/>
            <a:ext cx="3759397" cy="2516621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941" y="710848"/>
            <a:ext cx="3759397" cy="251662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6" y="3826281"/>
            <a:ext cx="3761618" cy="251662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941" y="3826281"/>
            <a:ext cx="3759397" cy="2522516"/>
          </a:xfrm>
          <a:prstGeom prst="rect">
            <a:avLst/>
          </a:prstGeom>
        </p:spPr>
      </p:pic>
      <p:sp>
        <p:nvSpPr>
          <p:cNvPr id="9" name="직사각형 8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4821" y="6472223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삼성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86267" y="3356791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시티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43272" y="6464201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현대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43272" y="3356791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롯데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1138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096" y="648394"/>
            <a:ext cx="3856376" cy="251662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97" y="648393"/>
            <a:ext cx="3759397" cy="2516622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97" y="3576269"/>
            <a:ext cx="4601182" cy="30771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68174" y="4156364"/>
            <a:ext cx="14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mtClean="0"/>
              <a:t>ISP </a:t>
            </a:r>
            <a:r>
              <a:rPr lang="ko-KR" altLang="en-US" smtClean="0"/>
              <a:t>캡쳐 예시</a:t>
            </a:r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4821" y="6472223"/>
            <a:ext cx="3626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BC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0283" y="3211507"/>
            <a:ext cx="7601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NH(</a:t>
            </a:r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농협</a:t>
            </a:r>
            <a:r>
              <a:rPr lang="en-US" altLang="ko-KR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)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74917" y="3228133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smtClean="0">
                <a:latin typeface="나눔바른고딕 Light" panose="020B0603020101020101" pitchFamily="50" charset="-127"/>
                <a:ea typeface="나눔바른고딕 Light" panose="020B0603020101020101" pitchFamily="50" charset="-127"/>
              </a:rPr>
              <a:t>하나</a:t>
            </a:r>
            <a:endParaRPr lang="ko-KR" altLang="en-US" sz="1100">
              <a:latin typeface="나눔바른고딕 Light" panose="020B0603020101020101" pitchFamily="50" charset="-127"/>
              <a:ea typeface="나눔바른고딕 Light" panose="020B060302010102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0052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사업자등록증 첨부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4068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1143000" y="2518414"/>
            <a:ext cx="6858000" cy="1821172"/>
            <a:chOff x="1151313" y="1773238"/>
            <a:chExt cx="6858000" cy="1821172"/>
          </a:xfrm>
        </p:grpSpPr>
        <p:sp>
          <p:nvSpPr>
            <p:cNvPr id="3" name="부제목 2"/>
            <p:cNvSpPr txBox="1">
              <a:spLocks/>
            </p:cNvSpPr>
            <p:nvPr/>
          </p:nvSpPr>
          <p:spPr>
            <a:xfrm>
              <a:off x="1151313" y="1773238"/>
              <a:ext cx="6858000" cy="741362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ko-KR" altLang="en-US" sz="3200" b="1" smtClean="0">
                  <a:solidFill>
                    <a:srgbClr val="FF0000"/>
                  </a:solidFill>
                </a:rPr>
                <a:t>상호명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415573" y="2792895"/>
              <a:ext cx="2329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dirty="0" smtClean="0">
                  <a:solidFill>
                    <a:srgbClr val="FF0000"/>
                  </a:solidFill>
                </a:rPr>
                <a:t>URL </a:t>
              </a:r>
              <a:r>
                <a:rPr lang="ko-KR" altLang="en-US" smtClean="0">
                  <a:solidFill>
                    <a:srgbClr val="FF0000"/>
                  </a:solidFill>
                </a:rPr>
                <a:t>또는 앱링크 기입</a:t>
              </a:r>
              <a:endParaRPr lang="ko-KR" altLang="en-US">
                <a:solidFill>
                  <a:srgbClr val="FF0000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397841" y="3286633"/>
              <a:ext cx="23649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400" b="1" dirty="0" smtClean="0">
                  <a:solidFill>
                    <a:srgbClr val="FF0000"/>
                  </a:solidFill>
                  <a:latin typeface="+mn-ea"/>
                </a:rPr>
                <a:t>결제 테스트 계정 </a:t>
              </a:r>
              <a:r>
                <a:rPr lang="en-US" altLang="ko-KR" sz="1400" b="1" dirty="0" smtClean="0">
                  <a:solidFill>
                    <a:srgbClr val="FF0000"/>
                  </a:solidFill>
                  <a:latin typeface="+mn-ea"/>
                </a:rPr>
                <a:t>:  ID/PW</a:t>
              </a:r>
              <a:endParaRPr lang="ko-KR" altLang="en-US" sz="1400" b="1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19764" y="4995950"/>
            <a:ext cx="65044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/>
              <a:t>비회원 로그인 불가 시 테스트 계정 필수</a:t>
            </a:r>
            <a:endParaRPr lang="en-US" altLang="ko-KR" sz="1200" smtClean="0"/>
          </a:p>
          <a:p>
            <a:endParaRPr lang="en-US" altLang="ko-KR" sz="1200"/>
          </a:p>
          <a:p>
            <a:r>
              <a:rPr lang="en-US" altLang="ko-KR" sz="1200" smtClean="0"/>
              <a:t>PG</a:t>
            </a:r>
            <a:r>
              <a:rPr lang="ko-KR" altLang="en-US" sz="1200"/>
              <a:t>사 및 </a:t>
            </a:r>
            <a:r>
              <a:rPr lang="en-US" altLang="ko-KR" sz="1200"/>
              <a:t>8</a:t>
            </a:r>
            <a:r>
              <a:rPr lang="ko-KR" altLang="en-US" sz="1200"/>
              <a:t>개 카드사 등 다수의 업체에서 심사가 진행 되므로 간편로그인은 선호되지 않으니</a:t>
            </a:r>
            <a:endParaRPr lang="en-US" altLang="ko-KR" sz="1200"/>
          </a:p>
          <a:p>
            <a:r>
              <a:rPr lang="ko-KR" altLang="en-US" sz="1200"/>
              <a:t>이메일 계정 또는 일반 회원가입을 통해 테스트 계정이 생성될 수 있도록 요청드립니다</a:t>
            </a:r>
            <a:r>
              <a:rPr lang="en-US" altLang="ko-KR" sz="120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2630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3307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홈페이지 메인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(URL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노출 캡쳐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5920"/>
            <a:ext cx="9144000" cy="36825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5711" y="1645920"/>
            <a:ext cx="2890654" cy="16927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ko-KR" altLang="en-US" sz="500" dirty="0"/>
          </a:p>
        </p:txBody>
      </p:sp>
    </p:spTree>
    <p:extLst>
      <p:ext uri="{BB962C8B-B14F-4D97-AF65-F5344CB8AC3E}">
        <p14:creationId xmlns:p14="http://schemas.microsoft.com/office/powerpoint/2010/main" val="3756256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8727069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사업자 </a:t>
            </a:r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하단정보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</a:t>
            </a:r>
            <a:endParaRPr lang="en-US" altLang="ko-KR" b="1" dirty="0" smtClean="0">
              <a:solidFill>
                <a:schemeClr val="bg1"/>
              </a:solidFill>
              <a:latin typeface="+mn-ea"/>
            </a:endParaRPr>
          </a:p>
          <a:p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사업자등록번호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상호명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대표자명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이메일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사업장주소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고객센터번호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유선번호만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가능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핸드폰 번호 불가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 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통신판매업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신고 번호 필수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108" y="847463"/>
            <a:ext cx="6931784" cy="516307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036103" y="2317772"/>
            <a:ext cx="5486400" cy="16957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9117" y="2447769"/>
            <a:ext cx="5228203" cy="130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52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48" y="1122169"/>
            <a:ext cx="7981105" cy="4613662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로그인 화면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201295" y="1122169"/>
            <a:ext cx="457200" cy="23280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1657004" y="2945427"/>
            <a:ext cx="2565861" cy="261578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화살표 연결선 8"/>
          <p:cNvCxnSpPr/>
          <p:nvPr/>
        </p:nvCxnSpPr>
        <p:spPr>
          <a:xfrm flipH="1">
            <a:off x="4239491" y="1354975"/>
            <a:ext cx="1961804" cy="157941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5546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5245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상품 목록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컨텐츠 상품의 경우에도 어떠한 컨텐츠들이 있는지 확인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6" name="Picture 2" descr="C:\Users\Bootpay\Desktop\상품 선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181" y="1073605"/>
            <a:ext cx="7049639" cy="471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5059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2989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상품선택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&gt;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구매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결제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하기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3"/>
            <a:ext cx="8496944" cy="475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5278582" y="4364181"/>
            <a:ext cx="1296786" cy="51539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6604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103" y="139530"/>
            <a:ext cx="7315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환불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정책 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실물 서비스일 경우 교환 정책 포함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AutoShape 2" descr="https://mail.worksmobile.com/read/image/original/?mimeSN=1700209670.599742.12320.22272&amp;offset=2073248&amp;size=149684&amp;u=100001503445507&amp;cid=1d48634af7b68819c75e2ab84be6f294@cvweb022.wmail.nhnsystem.com&amp;contentType=image/png&amp;filename=1700209359538.png&amp;org=1"/>
          <p:cNvSpPr>
            <a:spLocks noChangeAspect="1" noChangeArrowheads="1"/>
          </p:cNvSpPr>
          <p:nvPr/>
        </p:nvSpPr>
        <p:spPr bwMode="auto">
          <a:xfrm flipH="1">
            <a:off x="1227630" y="2262406"/>
            <a:ext cx="334437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AutoShape 4" descr="https://mail.worksmobile.com/read/image/original/?mimeSN=1700209670.599742.12320.22272&amp;offset=2073248&amp;size=149684&amp;u=100001503445507&amp;cid=1d48634af7b68819c75e2ab84be6f294@cvweb022.wmail.nhnsystem.com&amp;contentType=image/png&amp;filename=1700209359538.png&amp;org=1"/>
          <p:cNvSpPr>
            <a:spLocks noChangeAspect="1" noChangeArrowheads="1"/>
          </p:cNvSpPr>
          <p:nvPr/>
        </p:nvSpPr>
        <p:spPr bwMode="auto">
          <a:xfrm flipV="1">
            <a:off x="155575" y="160337"/>
            <a:ext cx="7879584" cy="466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AutoShape 6" descr="https://mail.worksmobile.com/read/image/original/?mimeSN=1700209670.599742.12320.22272&amp;offset=2073248&amp;size=149684&amp;u=100001503445507&amp;cid=1d48634af7b68819c75e2ab84be6f294@cvweb022.wmail.nhnsystem.com&amp;contentType=image/png&amp;filename=1700209359538.png&amp;org=1"/>
          <p:cNvSpPr>
            <a:spLocks noChangeAspect="1" noChangeArrowheads="1"/>
          </p:cNvSpPr>
          <p:nvPr/>
        </p:nvSpPr>
        <p:spPr bwMode="auto">
          <a:xfrm flipV="1">
            <a:off x="307975" y="312737"/>
            <a:ext cx="7879584" cy="466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0640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818204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구매 후 구매자에게 제공되는 방식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/>
            </a:r>
            <a:br>
              <a:rPr lang="en-US" altLang="ko-KR" b="1" dirty="0" smtClean="0">
                <a:solidFill>
                  <a:schemeClr val="bg1"/>
                </a:solidFill>
                <a:latin typeface="+mn-ea"/>
              </a:rPr>
            </a:b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비실물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거래의 경우 컨텐츠를 구매한 구매자가 해당 컨텐츠를 어떠한 용도 혹은 어떤 서비스를 받게 되는지 반드시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50386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1465</TotalTime>
  <Words>423</Words>
  <Application>Microsoft Office PowerPoint</Application>
  <PresentationFormat>화면 슬라이드 쇼(4:3)</PresentationFormat>
  <Paragraphs>55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1" baseType="lpstr">
      <vt:lpstr>나눔바른고딕 Light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사업자등록증 첨부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44</cp:revision>
  <dcterms:created xsi:type="dcterms:W3CDTF">2018-05-04T03:45:01Z</dcterms:created>
  <dcterms:modified xsi:type="dcterms:W3CDTF">2026-01-23T04:36:50Z</dcterms:modified>
</cp:coreProperties>
</file>