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0" r:id="rId2"/>
    <p:sldId id="256" r:id="rId3"/>
    <p:sldId id="257" r:id="rId4"/>
    <p:sldId id="258" r:id="rId5"/>
    <p:sldId id="259" r:id="rId6"/>
    <p:sldId id="297" r:id="rId7"/>
    <p:sldId id="299" r:id="rId8"/>
    <p:sldId id="298" r:id="rId9"/>
    <p:sldId id="300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84A"/>
    <a:srgbClr val="3C7DAD"/>
    <a:srgbClr val="363636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17" autoAdjust="0"/>
    <p:restoredTop sz="94660"/>
  </p:normalViewPr>
  <p:slideViewPr>
    <p:cSldViewPr>
      <p:cViewPr varScale="1">
        <p:scale>
          <a:sx n="86" d="100"/>
          <a:sy n="86" d="100"/>
        </p:scale>
        <p:origin x="133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7A502-53ED-45B2-9D3C-15A01C6A0AC4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AD48D-2DF5-4E3B-92C1-A16E32FACAE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1006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AD48D-2DF5-4E3B-92C1-A16E32FACAEF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459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 dirty="0"/>
          </a:p>
        </p:txBody>
      </p:sp>
      <p:graphicFrame>
        <p:nvGraphicFramePr>
          <p:cNvPr id="9" name="표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856023586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994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0977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9" name="표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직사각형 9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4037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734340789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455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직사각형 7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157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4736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10" name="표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직사각형 10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1951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103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직사각형 5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0751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4443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54148215"/>
              </p:ext>
            </p:extLst>
          </p:nvPr>
        </p:nvGraphicFramePr>
        <p:xfrm>
          <a:off x="179510" y="188640"/>
          <a:ext cx="8784979" cy="792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9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2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9604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공통사항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>
                          <a:solidFill>
                            <a:schemeClr val="bg1"/>
                          </a:solidFill>
                        </a:rPr>
                        <a:t>PG</a:t>
                      </a:r>
                      <a:r>
                        <a:rPr lang="ko-KR" altLang="en-US" sz="1200" dirty="0">
                          <a:solidFill>
                            <a:schemeClr val="bg1"/>
                          </a:solidFill>
                        </a:rPr>
                        <a:t>사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업체명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작성자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비고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84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 v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>
                          <a:solidFill>
                            <a:schemeClr val="tx1"/>
                          </a:solidFill>
                        </a:rPr>
                        <a:t>페이레터㈜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</a:rPr>
                        <a:t>2018.11.06</a:t>
                      </a:r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직사각형 8"/>
          <p:cNvSpPr/>
          <p:nvPr userDrawn="1"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823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F36C3-57F7-440B-BA02-D7384B71A346}" type="datetimeFigureOut">
              <a:rPr lang="ko-KR" altLang="en-US" smtClean="0"/>
              <a:t>2024-03-19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C04934-2709-48E5-AB6E-0A0E72F9DBDF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1027" name="Picture 3" descr="CI_기본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237312"/>
            <a:ext cx="120967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79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47664" y="2199506"/>
            <a:ext cx="60118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latinLnBrk="1" hangingPunct="1">
              <a:defRPr/>
            </a:pPr>
            <a:r>
              <a:rPr lang="ko-KR" altLang="en-US" sz="4000" dirty="0">
                <a:effectLst>
                  <a:outerShdw blurRad="38100" dist="38100" dir="2700000" algn="tl">
                    <a:srgbClr val="FFFFFF"/>
                  </a:outerShdw>
                </a:effectLst>
                <a:latin typeface="HY헤드라인M" pitchFamily="18" charset="-127"/>
                <a:ea typeface="HY헤드라인M" pitchFamily="18" charset="-127"/>
              </a:rPr>
              <a:t>결제 프로세스 정의서</a:t>
            </a:r>
          </a:p>
        </p:txBody>
      </p:sp>
      <p:sp>
        <p:nvSpPr>
          <p:cNvPr id="3" name="Text Box 43"/>
          <p:cNvSpPr txBox="1">
            <a:spLocks noChangeArrowheads="1"/>
          </p:cNvSpPr>
          <p:nvPr/>
        </p:nvSpPr>
        <p:spPr bwMode="auto">
          <a:xfrm>
            <a:off x="1658789" y="3471094"/>
            <a:ext cx="5789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1pPr>
            <a:lvl2pPr marL="742950" indent="-28575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2pPr>
            <a:lvl3pPr marL="11430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3pPr>
            <a:lvl4pPr marL="16002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4pPr>
            <a:lvl5pPr marL="20574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9pPr>
          </a:lstStyle>
          <a:p>
            <a:pPr algn="ctr" eaLnBrk="1" latinLnBrk="1" hangingPunct="1"/>
            <a:r>
              <a:rPr lang="ko-KR" altLang="en-US" sz="2400" dirty="0">
                <a:ea typeface="굴림" charset="-127"/>
              </a:rPr>
              <a:t>페이레터㈜ </a:t>
            </a:r>
            <a:r>
              <a:rPr lang="en-US" altLang="ko-KR" sz="2400" dirty="0">
                <a:ea typeface="굴림" charset="-127"/>
              </a:rPr>
              <a:t>– </a:t>
            </a:r>
            <a:r>
              <a:rPr lang="en-US" altLang="ko-KR" sz="2400" dirty="0" smtClean="0">
                <a:ea typeface="굴림" charset="-127"/>
              </a:rPr>
              <a:t>(</a:t>
            </a:r>
            <a:r>
              <a:rPr lang="ko-KR" altLang="en-US" sz="2400" dirty="0" err="1" smtClean="0">
                <a:solidFill>
                  <a:srgbClr val="FF0000"/>
                </a:solidFill>
                <a:ea typeface="굴림" charset="-127"/>
              </a:rPr>
              <a:t>가맹점명</a:t>
            </a:r>
            <a:r>
              <a:rPr lang="en-US" altLang="ko-KR" sz="2400" dirty="0" smtClean="0">
                <a:ea typeface="굴림" charset="-127"/>
              </a:rPr>
              <a:t>)</a:t>
            </a:r>
            <a:r>
              <a:rPr lang="en-US" altLang="ko-KR" sz="2400" b="0" dirty="0" smtClean="0">
                <a:ea typeface="굴림" charset="-127"/>
              </a:rPr>
              <a:t> </a:t>
            </a:r>
            <a:endParaRPr lang="en-US" altLang="ko-KR" sz="2400" b="0" dirty="0"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466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oup 4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63702"/>
              </p:ext>
            </p:extLst>
          </p:nvPr>
        </p:nvGraphicFramePr>
        <p:xfrm>
          <a:off x="371476" y="1228914"/>
          <a:ext cx="8439472" cy="4288318"/>
        </p:xfrm>
        <a:graphic>
          <a:graphicData uri="http://schemas.openxmlformats.org/drawingml/2006/table">
            <a:tbl>
              <a:tblPr/>
              <a:tblGrid>
                <a:gridCol w="1538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28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49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871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081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업체명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담당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페이레터㈜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13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사업자 등록번호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 담당자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1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이대훈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대표자명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PG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 담당자 연락처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02-6191-3703</a:t>
                      </a:r>
                      <a:endParaRPr kumimoji="1" lang="ko-KR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792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고객센터 번호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서비스명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사이트명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소개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6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사이트 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URL</a:t>
                      </a:r>
                      <a:endParaRPr kumimoji="1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ID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PW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40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개시일</a:t>
                      </a:r>
                      <a:b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</a:b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예정일</a:t>
                      </a:r>
                      <a:r>
                        <a:rPr kumimoji="1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기간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itchFamily="18" charset="0"/>
                          <a:ea typeface="굴림" charset="-127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~</a:t>
                      </a:r>
                      <a:r>
                        <a:rPr kumimoji="1" lang="ko-KR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서비스 종료일까지</a:t>
                      </a:r>
                      <a:endParaRPr kumimoji="1" lang="en-US" altLang="ko-K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0" marR="90000" marT="46791" marB="46791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5492819"/>
            <a:ext cx="8496944" cy="1176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800" b="1" dirty="0" smtClean="0">
                <a:solidFill>
                  <a:srgbClr val="FF0000"/>
                </a:solidFill>
              </a:rPr>
              <a:t>※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인터넷방송 첨부서류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: </a:t>
            </a:r>
            <a:r>
              <a:rPr lang="ko-KR" altLang="en-US" sz="800" b="1" dirty="0" err="1" smtClean="0">
                <a:solidFill>
                  <a:srgbClr val="FF0000"/>
                </a:solidFill>
              </a:rPr>
              <a:t>방송콘텐츠과금적정성평가표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인터넷방송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본인인증계약서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인터넷방송승인요청공문서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저작권등록증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법인등기부등본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800" dirty="0">
                <a:solidFill>
                  <a:srgbClr val="FF0000"/>
                </a:solidFill>
              </a:rPr>
              <a:t>단</a:t>
            </a:r>
            <a:r>
              <a:rPr lang="en-US" altLang="ko-KR" sz="800" dirty="0">
                <a:solidFill>
                  <a:srgbClr val="FF0000"/>
                </a:solidFill>
              </a:rPr>
              <a:t>, SKT</a:t>
            </a:r>
            <a:r>
              <a:rPr lang="ko-KR" altLang="en-US" sz="800" dirty="0">
                <a:solidFill>
                  <a:srgbClr val="FF0000"/>
                </a:solidFill>
              </a:rPr>
              <a:t>는 법인사업자만 </a:t>
            </a:r>
            <a:r>
              <a:rPr lang="ko-KR" altLang="en-US" sz="800" dirty="0" smtClean="0">
                <a:solidFill>
                  <a:srgbClr val="FF0000"/>
                </a:solidFill>
              </a:rPr>
              <a:t>가능</a:t>
            </a:r>
            <a:r>
              <a:rPr lang="en-US" altLang="ko-KR" sz="800" dirty="0" smtClean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800" b="1" dirty="0" err="1">
                <a:solidFill>
                  <a:srgbClr val="FF0000"/>
                </a:solidFill>
              </a:rPr>
              <a:t>웹툰</a:t>
            </a:r>
            <a:r>
              <a:rPr lang="ko-KR" altLang="en-US" sz="800" b="1" dirty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err="1">
                <a:solidFill>
                  <a:srgbClr val="FF0000"/>
                </a:solidFill>
              </a:rPr>
              <a:t>웹툰가맹점</a:t>
            </a:r>
            <a:r>
              <a:rPr lang="ko-KR" altLang="en-US" sz="800" b="1" dirty="0">
                <a:solidFill>
                  <a:srgbClr val="FF0000"/>
                </a:solidFill>
              </a:rPr>
              <a:t> 확인 사항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본인확인서비스신청서 사본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법인등기부등본</a:t>
            </a:r>
          </a:p>
          <a:p>
            <a:pPr>
              <a:lnSpc>
                <a:spcPct val="150000"/>
              </a:lnSpc>
            </a:pPr>
            <a:r>
              <a:rPr lang="ko-KR" altLang="en-US" sz="800" b="1" dirty="0" err="1" smtClean="0">
                <a:solidFill>
                  <a:srgbClr val="FF0000"/>
                </a:solidFill>
              </a:rPr>
              <a:t>웹하드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본인인증계약서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법인등기부등본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특수한 유형의 부가통신사업자등록증</a:t>
            </a:r>
            <a:endParaRPr lang="ko-KR" altLang="en-US" sz="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800" b="1" dirty="0" err="1">
                <a:solidFill>
                  <a:srgbClr val="FF0000"/>
                </a:solidFill>
              </a:rPr>
              <a:t>웹소설</a:t>
            </a:r>
            <a:r>
              <a:rPr lang="ko-KR" altLang="en-US" sz="800" b="1" dirty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>
                <a:solidFill>
                  <a:srgbClr val="FF0000"/>
                </a:solidFill>
              </a:rPr>
              <a:t>본인인증계약서</a:t>
            </a:r>
          </a:p>
          <a:p>
            <a:pPr>
              <a:lnSpc>
                <a:spcPct val="150000"/>
              </a:lnSpc>
            </a:pPr>
            <a:r>
              <a:rPr lang="ko-KR" altLang="en-US" sz="800" b="1" dirty="0" smtClean="0">
                <a:solidFill>
                  <a:srgbClr val="FF0000"/>
                </a:solidFill>
              </a:rPr>
              <a:t>미팅</a:t>
            </a:r>
            <a:r>
              <a:rPr lang="en-US" altLang="ko-KR" sz="800" b="1" dirty="0">
                <a:solidFill>
                  <a:srgbClr val="FF0000"/>
                </a:solidFill>
              </a:rPr>
              <a:t>/</a:t>
            </a:r>
            <a:r>
              <a:rPr lang="ko-KR" altLang="en-US" sz="800" b="1" dirty="0">
                <a:solidFill>
                  <a:srgbClr val="FF0000"/>
                </a:solidFill>
              </a:rPr>
              <a:t>채팅 </a:t>
            </a:r>
            <a:r>
              <a:rPr lang="en-US" altLang="ko-KR" sz="800" b="1" dirty="0">
                <a:solidFill>
                  <a:srgbClr val="FF0000"/>
                </a:solidFill>
              </a:rPr>
              <a:t>- </a:t>
            </a:r>
            <a:r>
              <a:rPr lang="ko-KR" altLang="en-US" sz="800" b="1" dirty="0">
                <a:solidFill>
                  <a:srgbClr val="FF0000"/>
                </a:solidFill>
              </a:rPr>
              <a:t>가이드라인</a:t>
            </a:r>
            <a:r>
              <a:rPr lang="en-US" altLang="ko-KR" sz="800" b="1" dirty="0">
                <a:solidFill>
                  <a:srgbClr val="FF0000"/>
                </a:solidFill>
              </a:rPr>
              <a:t>, 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본인인증계약서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단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, SKT</a:t>
            </a:r>
            <a:r>
              <a:rPr lang="ko-KR" altLang="en-US" sz="800" b="1" dirty="0" smtClean="0">
                <a:solidFill>
                  <a:srgbClr val="FF0000"/>
                </a:solidFill>
              </a:rPr>
              <a:t>는 불가</a:t>
            </a:r>
            <a:r>
              <a:rPr lang="en-US" altLang="ko-KR" sz="800" b="1" dirty="0" smtClean="0">
                <a:solidFill>
                  <a:srgbClr val="FF0000"/>
                </a:solidFill>
              </a:rPr>
              <a:t>)</a:t>
            </a:r>
            <a:endParaRPr lang="ko-KR" altLang="en-US" sz="800" dirty="0">
              <a:solidFill>
                <a:srgbClr val="FF0000"/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8" name="TextBox 7"/>
          <p:cNvSpPr txBox="1"/>
          <p:nvPr/>
        </p:nvSpPr>
        <p:spPr>
          <a:xfrm>
            <a:off x="6516216" y="646566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가맹점</a:t>
            </a:r>
            <a:endParaRPr lang="ko-KR" altLang="en-US" sz="1000" dirty="0"/>
          </a:p>
        </p:txBody>
      </p:sp>
      <p:sp>
        <p:nvSpPr>
          <p:cNvPr id="2" name="TextBox 1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7668344" y="1007150"/>
            <a:ext cx="12923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b="1" dirty="0">
                <a:solidFill>
                  <a:srgbClr val="FF0000"/>
                </a:solidFill>
              </a:rPr>
              <a:t>※ </a:t>
            </a:r>
            <a:r>
              <a:rPr lang="ko-KR" altLang="en-US" sz="1050" b="1" dirty="0">
                <a:solidFill>
                  <a:srgbClr val="FF0000"/>
                </a:solidFill>
              </a:rPr>
              <a:t>공란 모두 </a:t>
            </a:r>
            <a:r>
              <a:rPr lang="ko-KR" altLang="en-US" sz="1050" b="1" dirty="0" smtClean="0">
                <a:solidFill>
                  <a:srgbClr val="FF0000"/>
                </a:solidFill>
              </a:rPr>
              <a:t>기재</a:t>
            </a:r>
            <a:endParaRPr lang="en-US" altLang="ko-KR" sz="105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73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004" y="1153307"/>
            <a:ext cx="6233244" cy="4885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6093296"/>
            <a:ext cx="88204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※ </a:t>
            </a:r>
            <a:r>
              <a:rPr lang="ko-KR" altLang="en-US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메인페이지 첨부 </a:t>
            </a:r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ko-KR" altLang="en-US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사이트 하단 사업자 정보 필수 </a:t>
            </a:r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사업자명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사업자등록번호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주소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대표자명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고객센터번호</a:t>
            </a:r>
            <a:r>
              <a:rPr kumimoji="0" lang="en-US" altLang="ko-KR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(</a:t>
            </a:r>
            <a:r>
              <a:rPr kumimoji="0" lang="ko-KR" altLang="en-US" sz="105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휴대폰번호 불가</a:t>
            </a:r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))</a:t>
            </a:r>
            <a:endParaRPr lang="ko-KR" altLang="en-US" sz="105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00"/>
          </a:p>
        </p:txBody>
      </p:sp>
      <p:sp>
        <p:nvSpPr>
          <p:cNvPr id="5" name="TextBox 4"/>
          <p:cNvSpPr txBox="1"/>
          <p:nvPr/>
        </p:nvSpPr>
        <p:spPr>
          <a:xfrm>
            <a:off x="6516216" y="646566"/>
            <a:ext cx="11521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err="1" smtClean="0"/>
              <a:t>메인페이지</a:t>
            </a:r>
            <a:endParaRPr lang="ko-KR" altLang="en-US" sz="1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438" y="3027610"/>
            <a:ext cx="6810375" cy="1666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2267744" y="3596218"/>
            <a:ext cx="4464496" cy="6968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13" name="TextBox 12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3466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406108" y="646566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smtClean="0"/>
              <a:t>로그인</a:t>
            </a:r>
            <a:r>
              <a:rPr lang="en-US" altLang="ko-KR" sz="1200" dirty="0" smtClean="0"/>
              <a:t>/</a:t>
            </a:r>
            <a:r>
              <a:rPr lang="ko-KR" altLang="en-US" sz="1200" dirty="0" smtClean="0"/>
              <a:t>회원가입</a:t>
            </a:r>
            <a:endParaRPr lang="ko-KR" altLang="en-US" sz="1200" dirty="0"/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320078" y="3032696"/>
            <a:ext cx="44989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1pPr>
            <a:lvl2pPr marL="742950" indent="-28575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2pPr>
            <a:lvl3pPr marL="11430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3pPr>
            <a:lvl4pPr marL="16002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4pPr>
            <a:lvl5pPr marL="2057400" indent="-228600"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 b="1">
                <a:solidFill>
                  <a:schemeClr val="tx1"/>
                </a:solidFill>
                <a:latin typeface="Times New Roman" pitchFamily="18" charset="0"/>
                <a:ea typeface="맑은 고딕" pitchFamily="50" charset="-127"/>
              </a:defRPr>
            </a:lvl9pPr>
          </a:lstStyle>
          <a:p>
            <a:pPr algn="ctr"/>
            <a:r>
              <a:rPr lang="ko-KR" altLang="en-US" dirty="0">
                <a:solidFill>
                  <a:srgbClr val="FF0000"/>
                </a:solidFill>
                <a:latin typeface="맑은 고딕" pitchFamily="50" charset="-127"/>
              </a:rPr>
              <a:t>회원가입 창 </a:t>
            </a:r>
            <a:r>
              <a:rPr lang="ko-KR" altLang="en-US" dirty="0" err="1">
                <a:solidFill>
                  <a:srgbClr val="FF0000"/>
                </a:solidFill>
                <a:latin typeface="맑은 고딕" pitchFamily="50" charset="-127"/>
              </a:rPr>
              <a:t>캡쳐</a:t>
            </a:r>
            <a:endParaRPr lang="en-US" altLang="ko-KR" dirty="0">
              <a:solidFill>
                <a:srgbClr val="FF0000"/>
              </a:solidFill>
              <a:latin typeface="맑은 고딕" pitchFamily="50" charset="-127"/>
            </a:endParaRPr>
          </a:p>
          <a:p>
            <a:pPr algn="ctr"/>
            <a:r>
              <a:rPr lang="en-US" altLang="ko-KR" dirty="0">
                <a:solidFill>
                  <a:srgbClr val="FF0000"/>
                </a:solidFill>
                <a:latin typeface="맑은 고딕" pitchFamily="50" charset="-127"/>
              </a:rPr>
              <a:t>(</a:t>
            </a:r>
            <a:r>
              <a:rPr lang="ko-KR" altLang="en-US" dirty="0">
                <a:solidFill>
                  <a:srgbClr val="FF0000"/>
                </a:solidFill>
                <a:latin typeface="맑은 고딕" pitchFamily="50" charset="-127"/>
              </a:rPr>
              <a:t>서비스 이용약관</a:t>
            </a:r>
            <a:r>
              <a:rPr lang="en-US" altLang="ko-KR" dirty="0">
                <a:solidFill>
                  <a:srgbClr val="FF0000"/>
                </a:solidFill>
                <a:latin typeface="맑은 고딕" pitchFamily="50" charset="-127"/>
              </a:rPr>
              <a:t>, </a:t>
            </a:r>
            <a:r>
              <a:rPr lang="ko-KR" altLang="en-US" dirty="0">
                <a:solidFill>
                  <a:srgbClr val="FF0000"/>
                </a:solidFill>
                <a:latin typeface="맑은 고딕" pitchFamily="50" charset="-127"/>
              </a:rPr>
              <a:t>개인정보 취급방침 약관 등</a:t>
            </a:r>
            <a:endParaRPr lang="en-US" altLang="ko-KR" dirty="0">
              <a:solidFill>
                <a:srgbClr val="FF0000"/>
              </a:solidFill>
              <a:latin typeface="맑은 고딕" pitchFamily="50" charset="-127"/>
            </a:endParaRPr>
          </a:p>
          <a:p>
            <a:pPr algn="ctr"/>
            <a:r>
              <a:rPr lang="ko-KR" altLang="en-US" dirty="0">
                <a:solidFill>
                  <a:srgbClr val="FF0000"/>
                </a:solidFill>
                <a:latin typeface="맑은 고딕" pitchFamily="50" charset="-127"/>
              </a:rPr>
              <a:t>모든 약관 </a:t>
            </a:r>
            <a:r>
              <a:rPr lang="ko-KR" altLang="en-US" dirty="0" err="1">
                <a:solidFill>
                  <a:srgbClr val="FF0000"/>
                </a:solidFill>
                <a:latin typeface="맑은 고딕" pitchFamily="50" charset="-127"/>
              </a:rPr>
              <a:t>미체크</a:t>
            </a:r>
            <a:r>
              <a:rPr lang="en-US" altLang="ko-KR" dirty="0">
                <a:solidFill>
                  <a:srgbClr val="FF0000"/>
                </a:solidFill>
                <a:latin typeface="맑은 고딕" pitchFamily="50" charset="-127"/>
              </a:rPr>
              <a:t>)</a:t>
            </a:r>
            <a:endParaRPr lang="ko-KR" altLang="en-US" dirty="0">
              <a:solidFill>
                <a:srgbClr val="FF0000"/>
              </a:solidFill>
              <a:latin typeface="맑은 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11" name="TextBox 10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83" y="1196752"/>
            <a:ext cx="6481564" cy="5067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19632" y="1306860"/>
            <a:ext cx="845103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>
                <a:solidFill>
                  <a:schemeClr val="bg1">
                    <a:lumMod val="50000"/>
                  </a:schemeClr>
                </a:solidFill>
              </a:rPr>
              <a:t>로그인 회원가입</a:t>
            </a:r>
            <a:endParaRPr lang="ko-KR" altLang="en-US" sz="7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76782" y="112219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①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6093296"/>
            <a:ext cx="88204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※ </a:t>
            </a:r>
            <a:r>
              <a:rPr lang="ko-KR" altLang="en-US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회원가입</a:t>
            </a:r>
            <a:r>
              <a:rPr lang="en-US" altLang="ko-KR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ko-KR" altLang="en-US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이용약관</a:t>
            </a:r>
            <a:r>
              <a:rPr lang="en-US" altLang="ko-KR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ko-KR" altLang="en-US" sz="105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개인정보 취급약관 등 필수</a:t>
            </a:r>
            <a:endParaRPr lang="ko-KR" altLang="en-US" sz="105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007" y="2022385"/>
            <a:ext cx="3897633" cy="40492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500318" y="183771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②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3153777" y="2348880"/>
            <a:ext cx="2995722" cy="32403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466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14" y="1196753"/>
            <a:ext cx="5011658" cy="391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09965" y="1785412"/>
            <a:ext cx="4910107" cy="389337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000" b="1" dirty="0" smtClean="0"/>
              <a:t>레</a:t>
            </a:r>
            <a:r>
              <a:rPr lang="ko-KR" altLang="en-US" sz="1000" b="1" dirty="0"/>
              <a:t>터</a:t>
            </a:r>
            <a:r>
              <a:rPr lang="en-US" altLang="ko-KR" sz="1000" b="1" dirty="0" smtClean="0"/>
              <a:t>(</a:t>
            </a:r>
            <a:r>
              <a:rPr lang="ko-KR" altLang="en-US" sz="1000" b="1" dirty="0" smtClean="0"/>
              <a:t>충전상품</a:t>
            </a:r>
            <a:r>
              <a:rPr lang="en-US" altLang="ko-KR" sz="1000" b="1" dirty="0" smtClean="0"/>
              <a:t>)</a:t>
            </a:r>
          </a:p>
          <a:p>
            <a:endParaRPr lang="en-US" altLang="ko-KR" sz="1000" b="1" dirty="0"/>
          </a:p>
          <a:p>
            <a:r>
              <a:rPr lang="ko-KR" altLang="en-US" sz="1000" b="1" dirty="0" smtClean="0"/>
              <a:t>레터이란</a:t>
            </a:r>
            <a:r>
              <a:rPr lang="en-US" altLang="ko-KR" sz="1000" b="1" dirty="0" smtClean="0"/>
              <a:t>?</a:t>
            </a:r>
          </a:p>
          <a:p>
            <a:r>
              <a:rPr lang="ko-KR" altLang="en-US" sz="700" b="1" dirty="0" smtClean="0"/>
              <a:t>다양한 </a:t>
            </a:r>
            <a:r>
              <a:rPr lang="ko-KR" altLang="en-US" sz="700" b="1" dirty="0" err="1" smtClean="0"/>
              <a:t>컨텐츠를</a:t>
            </a:r>
            <a:r>
              <a:rPr lang="ko-KR" altLang="en-US" sz="700" b="1" dirty="0" smtClean="0"/>
              <a:t> 이용하실 때 아이템 구매에 이용하실 수 있습니다</a:t>
            </a:r>
            <a:r>
              <a:rPr lang="en-US" altLang="ko-KR" sz="700" b="1" dirty="0" smtClean="0"/>
              <a:t>.</a:t>
            </a:r>
          </a:p>
          <a:p>
            <a:endParaRPr lang="en-US" altLang="ko-KR" sz="1000" b="1" dirty="0"/>
          </a:p>
          <a:p>
            <a:r>
              <a:rPr lang="ko-KR" altLang="en-US" sz="1000" b="1" dirty="0" smtClean="0"/>
              <a:t>레터 구매하기</a:t>
            </a:r>
            <a:endParaRPr lang="en-US" altLang="ko-KR" sz="1000" b="1" dirty="0" smtClean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 smtClean="0"/>
          </a:p>
          <a:p>
            <a:endParaRPr lang="en-US" altLang="ko-KR" sz="1000" b="1" dirty="0" smtClean="0"/>
          </a:p>
          <a:p>
            <a:r>
              <a:rPr lang="ko-KR" altLang="en-US" sz="1000" b="1" dirty="0" smtClean="0"/>
              <a:t>상품의 대한 설명 </a:t>
            </a:r>
            <a:r>
              <a:rPr lang="en-US" altLang="ko-KR" sz="1000" b="1" dirty="0" smtClean="0"/>
              <a:t>… </a:t>
            </a:r>
            <a:r>
              <a:rPr lang="ko-KR" altLang="en-US" sz="1000" b="1" dirty="0" smtClean="0"/>
              <a:t>넣어주시면 좋습니다</a:t>
            </a:r>
            <a:r>
              <a:rPr lang="en-US" altLang="ko-KR" sz="1000" b="1" dirty="0" smtClean="0"/>
              <a:t>.</a:t>
            </a:r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ko-KR" altLang="en-US" sz="1000" b="1" dirty="0"/>
          </a:p>
        </p:txBody>
      </p:sp>
      <p:sp>
        <p:nvSpPr>
          <p:cNvPr id="4" name="직사각형 3"/>
          <p:cNvSpPr/>
          <p:nvPr/>
        </p:nvSpPr>
        <p:spPr>
          <a:xfrm>
            <a:off x="179512" y="1052736"/>
            <a:ext cx="8784976" cy="561662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473086" y="672444"/>
            <a:ext cx="12327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smtClean="0"/>
              <a:t>결제 프로세스</a:t>
            </a:r>
            <a:r>
              <a:rPr lang="en-US" altLang="ko-KR" sz="1000" dirty="0" smtClean="0"/>
              <a:t>(1/1)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메인 페이지에서 각 상품 선택 및 결제하기까지의 경로 화면 첨부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231226"/>
              </p:ext>
            </p:extLst>
          </p:nvPr>
        </p:nvGraphicFramePr>
        <p:xfrm>
          <a:off x="5404847" y="1188844"/>
          <a:ext cx="3419475" cy="1739900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0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가맹점에서 전송하는 내용으로 표시됨</a:t>
                      </a: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제공기간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상품금액 표시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11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약관 고지 및 사용자 동의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4604325" y="1459911"/>
            <a:ext cx="543739" cy="200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700" b="1" dirty="0" smtClean="0"/>
              <a:t>충</a:t>
            </a:r>
            <a:r>
              <a:rPr lang="ko-KR" altLang="en-US" sz="700" b="1" dirty="0"/>
              <a:t>전</a:t>
            </a:r>
            <a:r>
              <a:rPr lang="ko-KR" altLang="en-US" sz="700" b="1" dirty="0" smtClean="0"/>
              <a:t>상품</a:t>
            </a:r>
            <a:endParaRPr lang="ko-KR" altLang="en-US" sz="7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372526" y="125946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①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295752" y="2497542"/>
            <a:ext cx="4852312" cy="1795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79727" y="2209510"/>
            <a:ext cx="548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②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67544" y="2780928"/>
            <a:ext cx="720080" cy="6480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 smtClean="0">
                <a:solidFill>
                  <a:schemeClr val="tx2"/>
                </a:solidFill>
              </a:rPr>
              <a:t> 레터 </a:t>
            </a:r>
            <a:r>
              <a:rPr lang="en-US" altLang="ko-KR" sz="800" b="1" dirty="0" smtClean="0">
                <a:solidFill>
                  <a:schemeClr val="tx2"/>
                </a:solidFill>
              </a:rPr>
              <a:t>10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개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 smtClean="0">
                <a:solidFill>
                  <a:schemeClr val="tx2"/>
                </a:solidFill>
              </a:rPr>
              <a:t>1,100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원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 smtClean="0">
                <a:solidFill>
                  <a:schemeClr val="tx2"/>
                </a:solidFill>
              </a:rPr>
              <a:t>(VAT</a:t>
            </a:r>
            <a:r>
              <a:rPr lang="ko-KR" altLang="en-US" sz="800" b="1" dirty="0" smtClean="0">
                <a:solidFill>
                  <a:schemeClr val="tx2"/>
                </a:solidFill>
              </a:rPr>
              <a:t>포함</a:t>
            </a:r>
            <a:r>
              <a:rPr lang="en-US" altLang="ko-KR" sz="800" b="1" dirty="0" smtClean="0">
                <a:solidFill>
                  <a:schemeClr val="tx2"/>
                </a:solidFill>
              </a:rPr>
              <a:t>)</a:t>
            </a:r>
            <a:endParaRPr lang="ko-KR" altLang="en-US" sz="1200" b="1" dirty="0">
              <a:solidFill>
                <a:schemeClr val="tx2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331640" y="2780928"/>
            <a:ext cx="720080" cy="6480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 smtClean="0">
                <a:solidFill>
                  <a:schemeClr val="tx2"/>
                </a:solidFill>
              </a:rPr>
              <a:t> 레터 </a:t>
            </a:r>
            <a:r>
              <a:rPr lang="en-US" altLang="ko-KR" sz="800" b="1" dirty="0" smtClean="0">
                <a:solidFill>
                  <a:schemeClr val="tx2"/>
                </a:solidFill>
              </a:rPr>
              <a:t>30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개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 smtClean="0">
                <a:solidFill>
                  <a:schemeClr val="tx2"/>
                </a:solidFill>
              </a:rPr>
              <a:t>3,300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원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 smtClean="0">
                <a:solidFill>
                  <a:schemeClr val="tx2"/>
                </a:solidFill>
              </a:rPr>
              <a:t>(VAT</a:t>
            </a:r>
            <a:r>
              <a:rPr lang="ko-KR" altLang="en-US" sz="800" b="1" dirty="0" smtClean="0">
                <a:solidFill>
                  <a:schemeClr val="tx2"/>
                </a:solidFill>
              </a:rPr>
              <a:t>포함</a:t>
            </a:r>
            <a:r>
              <a:rPr lang="en-US" altLang="ko-KR" sz="800" b="1" dirty="0" smtClean="0">
                <a:solidFill>
                  <a:schemeClr val="tx2"/>
                </a:solidFill>
              </a:rPr>
              <a:t>)</a:t>
            </a:r>
            <a:endParaRPr lang="ko-KR" altLang="en-US" sz="1200" b="1" dirty="0">
              <a:solidFill>
                <a:schemeClr val="tx2"/>
              </a:solidFill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2195736" y="2780928"/>
            <a:ext cx="720080" cy="6480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 smtClean="0">
                <a:solidFill>
                  <a:schemeClr val="tx2"/>
                </a:solidFill>
              </a:rPr>
              <a:t> 레터 </a:t>
            </a:r>
            <a:r>
              <a:rPr lang="en-US" altLang="ko-KR" sz="800" b="1" dirty="0" smtClean="0">
                <a:solidFill>
                  <a:schemeClr val="tx2"/>
                </a:solidFill>
              </a:rPr>
              <a:t>40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개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 smtClean="0">
                <a:solidFill>
                  <a:schemeClr val="tx2"/>
                </a:solidFill>
              </a:rPr>
              <a:t>4,400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원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 smtClean="0">
                <a:solidFill>
                  <a:schemeClr val="tx2"/>
                </a:solidFill>
              </a:rPr>
              <a:t>(VAT</a:t>
            </a:r>
            <a:r>
              <a:rPr lang="ko-KR" altLang="en-US" sz="800" b="1" dirty="0" smtClean="0">
                <a:solidFill>
                  <a:schemeClr val="tx2"/>
                </a:solidFill>
              </a:rPr>
              <a:t>포함</a:t>
            </a:r>
            <a:r>
              <a:rPr lang="en-US" altLang="ko-KR" sz="800" b="1" dirty="0" smtClean="0">
                <a:solidFill>
                  <a:schemeClr val="tx2"/>
                </a:solidFill>
              </a:rPr>
              <a:t>)</a:t>
            </a:r>
            <a:endParaRPr lang="ko-KR" altLang="en-US" sz="1200" b="1" dirty="0">
              <a:solidFill>
                <a:schemeClr val="tx2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059832" y="2780928"/>
            <a:ext cx="720080" cy="6480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 smtClean="0">
                <a:solidFill>
                  <a:schemeClr val="tx2"/>
                </a:solidFill>
              </a:rPr>
              <a:t> 레터 </a:t>
            </a:r>
            <a:r>
              <a:rPr lang="en-US" altLang="ko-KR" sz="800" b="1" dirty="0" smtClean="0">
                <a:solidFill>
                  <a:schemeClr val="tx2"/>
                </a:solidFill>
              </a:rPr>
              <a:t>50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개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>
                <a:solidFill>
                  <a:schemeClr val="tx2"/>
                </a:solidFill>
              </a:rPr>
              <a:t>5</a:t>
            </a:r>
            <a:r>
              <a:rPr lang="en-US" altLang="ko-KR" sz="800" b="1" dirty="0" smtClean="0">
                <a:solidFill>
                  <a:schemeClr val="tx2"/>
                </a:solidFill>
              </a:rPr>
              <a:t>,500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원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 smtClean="0">
                <a:solidFill>
                  <a:schemeClr val="tx2"/>
                </a:solidFill>
              </a:rPr>
              <a:t>(VAT</a:t>
            </a:r>
            <a:r>
              <a:rPr lang="ko-KR" altLang="en-US" sz="800" b="1" dirty="0" smtClean="0">
                <a:solidFill>
                  <a:schemeClr val="tx2"/>
                </a:solidFill>
              </a:rPr>
              <a:t>포함</a:t>
            </a:r>
            <a:r>
              <a:rPr lang="en-US" altLang="ko-KR" sz="800" b="1" dirty="0" smtClean="0">
                <a:solidFill>
                  <a:schemeClr val="tx2"/>
                </a:solidFill>
              </a:rPr>
              <a:t>)</a:t>
            </a:r>
            <a:endParaRPr lang="ko-KR" altLang="en-US" sz="1200" b="1" dirty="0">
              <a:solidFill>
                <a:schemeClr val="tx2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3904496" y="2780928"/>
            <a:ext cx="720080" cy="6480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800" b="1" dirty="0" smtClean="0">
                <a:solidFill>
                  <a:schemeClr val="tx2"/>
                </a:solidFill>
              </a:rPr>
              <a:t> 레터 </a:t>
            </a:r>
            <a:r>
              <a:rPr lang="en-US" altLang="ko-KR" sz="800" b="1" dirty="0" smtClean="0">
                <a:solidFill>
                  <a:schemeClr val="tx2"/>
                </a:solidFill>
              </a:rPr>
              <a:t>60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개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 smtClean="0">
                <a:solidFill>
                  <a:schemeClr val="tx2"/>
                </a:solidFill>
              </a:rPr>
              <a:t>6,600</a:t>
            </a:r>
            <a:r>
              <a:rPr lang="ko-KR" altLang="en-US" sz="800" b="1" dirty="0" smtClean="0">
                <a:solidFill>
                  <a:schemeClr val="tx2"/>
                </a:solidFill>
              </a:rPr>
              <a:t>원</a:t>
            </a:r>
            <a:endParaRPr lang="en-US" altLang="ko-KR" sz="800" b="1" dirty="0" smtClean="0">
              <a:solidFill>
                <a:schemeClr val="tx2"/>
              </a:solidFill>
            </a:endParaRPr>
          </a:p>
          <a:p>
            <a:pPr algn="ctr"/>
            <a:r>
              <a:rPr lang="en-US" altLang="ko-KR" sz="800" b="1" dirty="0" smtClean="0">
                <a:solidFill>
                  <a:schemeClr val="tx2"/>
                </a:solidFill>
              </a:rPr>
              <a:t>(VAT</a:t>
            </a:r>
            <a:r>
              <a:rPr lang="ko-KR" altLang="en-US" sz="800" b="1" dirty="0" smtClean="0">
                <a:solidFill>
                  <a:schemeClr val="tx2"/>
                </a:solidFill>
              </a:rPr>
              <a:t>포함</a:t>
            </a:r>
            <a:r>
              <a:rPr lang="en-US" altLang="ko-KR" sz="800" b="1" dirty="0" smtClean="0">
                <a:solidFill>
                  <a:schemeClr val="tx2"/>
                </a:solidFill>
              </a:rPr>
              <a:t>)</a:t>
            </a:r>
            <a:endParaRPr lang="ko-KR" altLang="en-US" sz="1200" b="1" dirty="0">
              <a:solidFill>
                <a:schemeClr val="tx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0949" y="3557627"/>
            <a:ext cx="96693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700" b="1" dirty="0" err="1" smtClean="0"/>
              <a:t>레터갯수</a:t>
            </a:r>
            <a:r>
              <a:rPr lang="ko-KR" altLang="en-US" sz="700" b="1" dirty="0" smtClean="0"/>
              <a:t> 직접입력 </a:t>
            </a:r>
            <a:endParaRPr lang="ko-KR" altLang="en-US" sz="700" b="1" dirty="0"/>
          </a:p>
        </p:txBody>
      </p:sp>
      <p:sp>
        <p:nvSpPr>
          <p:cNvPr id="28" name="직사각형 27"/>
          <p:cNvSpPr/>
          <p:nvPr/>
        </p:nvSpPr>
        <p:spPr>
          <a:xfrm>
            <a:off x="1341964" y="3573015"/>
            <a:ext cx="936104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2483768" y="3573015"/>
            <a:ext cx="936104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2685725" y="3964413"/>
            <a:ext cx="936104" cy="18466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 smtClean="0">
                <a:solidFill>
                  <a:schemeClr val="bg1"/>
                </a:solidFill>
              </a:rPr>
              <a:t>구매하기</a:t>
            </a:r>
            <a:endParaRPr lang="ko-KR" altLang="en-US" sz="9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38470" y="3573016"/>
            <a:ext cx="178927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700" dirty="0" smtClean="0"/>
              <a:t>개                                원</a:t>
            </a:r>
            <a:r>
              <a:rPr lang="en-US" altLang="ko-KR" sz="700" dirty="0" smtClean="0"/>
              <a:t>(VAT</a:t>
            </a:r>
            <a:r>
              <a:rPr lang="ko-KR" altLang="en-US" sz="700" dirty="0" smtClean="0"/>
              <a:t>포함</a:t>
            </a:r>
            <a:r>
              <a:rPr lang="en-US" altLang="ko-KR" sz="700" dirty="0" smtClean="0"/>
              <a:t>)</a:t>
            </a:r>
            <a:endParaRPr lang="ko-KR" altLang="en-US" sz="700" dirty="0"/>
          </a:p>
        </p:txBody>
      </p:sp>
      <p:sp>
        <p:nvSpPr>
          <p:cNvPr id="33" name="TextBox 32"/>
          <p:cNvSpPr txBox="1"/>
          <p:nvPr/>
        </p:nvSpPr>
        <p:spPr>
          <a:xfrm>
            <a:off x="1497593" y="3949025"/>
            <a:ext cx="109517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700" b="1" dirty="0" smtClean="0"/>
              <a:t>결제수단    ○  휴대폰</a:t>
            </a:r>
            <a:endParaRPr lang="ko-KR" altLang="en-US" sz="700" b="1" dirty="0"/>
          </a:p>
        </p:txBody>
      </p:sp>
    </p:spTree>
    <p:extLst>
      <p:ext uri="{BB962C8B-B14F-4D97-AF65-F5344CB8AC3E}">
        <p14:creationId xmlns:p14="http://schemas.microsoft.com/office/powerpoint/2010/main" val="233466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759" y="1982220"/>
            <a:ext cx="1682687" cy="20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4207" y="672444"/>
            <a:ext cx="12744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dirty="0" err="1" smtClean="0"/>
              <a:t>표준결제</a:t>
            </a:r>
            <a:r>
              <a:rPr lang="ko-KR" altLang="en-US" sz="1000" dirty="0" err="1"/>
              <a:t>창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7" name="TextBox 6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8" name="TextBox 7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graphicFrame>
        <p:nvGraphicFramePr>
          <p:cNvPr id="20" name="Group 1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745699"/>
              </p:ext>
            </p:extLst>
          </p:nvPr>
        </p:nvGraphicFramePr>
        <p:xfrm>
          <a:off x="5404847" y="1188844"/>
          <a:ext cx="3419475" cy="365736"/>
        </p:xfrm>
        <a:graphic>
          <a:graphicData uri="http://schemas.openxmlformats.org/drawingml/2006/table">
            <a:tbl>
              <a:tblPr/>
              <a:tblGrid>
                <a:gridCol w="395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41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3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공통</a:t>
                      </a:r>
                    </a:p>
                  </a:txBody>
                  <a:tcPr marL="45720" marR="45720" marT="45708" marB="45708" anchor="ctr" horzOverflow="overflow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해당 화면은 예시 사항이며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실제로 홈페이지에 적용 후 화면 </a:t>
                      </a:r>
                      <a:r>
                        <a:rPr kumimoji="0" lang="ko-KR" altLang="en-US" sz="9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캡쳐를</a:t>
                      </a:r>
                      <a:r>
                        <a:rPr kumimoji="0" lang="ko-KR" altLang="en-US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해주시기 바랍니다</a:t>
                      </a:r>
                      <a:r>
                        <a:rPr kumimoji="0" lang="en-US" altLang="ko-KR" sz="9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.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</a:p>
                  </a:txBody>
                  <a:tcPr marL="45720" marR="45720" marT="45708" marB="45708" anchor="ctr" horzOverflow="overflow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7"/>
          <a:stretch/>
        </p:blipFill>
        <p:spPr bwMode="auto">
          <a:xfrm>
            <a:off x="564394" y="1196751"/>
            <a:ext cx="3791581" cy="538694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94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42" y="1196752"/>
            <a:ext cx="7099890" cy="49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516216" y="646566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 smtClean="0"/>
              <a:t>회원탈퇴</a:t>
            </a:r>
            <a:endParaRPr lang="ko-KR" alt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결제 취소 및 환불 화면 첨부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: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없을 경우 빈 공란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sp>
        <p:nvSpPr>
          <p:cNvPr id="23" name="TextBox 22"/>
          <p:cNvSpPr txBox="1"/>
          <p:nvPr/>
        </p:nvSpPr>
        <p:spPr>
          <a:xfrm>
            <a:off x="843442" y="1934075"/>
            <a:ext cx="7184942" cy="37087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400" b="1" dirty="0" smtClean="0"/>
              <a:t>회원탈퇴</a:t>
            </a:r>
            <a:endParaRPr lang="en-US" altLang="ko-KR" sz="1000" b="1" dirty="0" smtClean="0"/>
          </a:p>
          <a:p>
            <a:endParaRPr lang="en-US" altLang="ko-KR" sz="1000" b="1" dirty="0" smtClean="0"/>
          </a:p>
          <a:p>
            <a:r>
              <a:rPr lang="ko-KR" altLang="en-US" sz="1000" b="1" dirty="0" smtClean="0"/>
              <a:t>회원탈퇴 주의 </a:t>
            </a:r>
            <a:r>
              <a:rPr lang="en-US" altLang="ko-KR" sz="1000" b="1" dirty="0" smtClean="0"/>
              <a:t>: </a:t>
            </a:r>
            <a:r>
              <a:rPr lang="ko-KR" altLang="en-US" sz="1000" b="1" dirty="0" err="1" smtClean="0"/>
              <a:t>마이페이지</a:t>
            </a:r>
            <a:r>
              <a:rPr lang="ko-KR" altLang="en-US" sz="1000" b="1" dirty="0" smtClean="0"/>
              <a:t> 등</a:t>
            </a:r>
            <a:r>
              <a:rPr lang="ko-KR" altLang="en-US" sz="1000" b="1" dirty="0"/>
              <a:t>의</a:t>
            </a:r>
            <a:r>
              <a:rPr lang="ko-KR" altLang="en-US" sz="1000" b="1" dirty="0" smtClean="0"/>
              <a:t> 모든 정보는 삭제 됩니다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/>
          </a:p>
          <a:p>
            <a:r>
              <a:rPr lang="ko-KR" altLang="en-US" sz="700" b="1" dirty="0" smtClean="0"/>
              <a:t>회원탈퇴 하기 전 꼭 읽어 주시기 바랍니다</a:t>
            </a:r>
            <a:r>
              <a:rPr lang="en-US" altLang="ko-KR" sz="700" b="1" dirty="0" smtClean="0"/>
              <a:t>.</a:t>
            </a:r>
          </a:p>
          <a:p>
            <a:endParaRPr lang="en-US" altLang="ko-KR" sz="700" b="1" dirty="0"/>
          </a:p>
          <a:p>
            <a:r>
              <a:rPr lang="ko-KR" altLang="en-US" sz="700" b="1" dirty="0" smtClean="0"/>
              <a:t>회원탈퇴 주의 점 설명 필요</a:t>
            </a:r>
            <a:endParaRPr lang="en-US" altLang="ko-KR" sz="7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r>
              <a:rPr lang="ko-KR" altLang="en-US" sz="1000" b="1" dirty="0" smtClean="0"/>
              <a:t>본인 확인을 위해 로그인시 비밀번호를 한번 더 확인합니다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r>
              <a:rPr lang="en-US" altLang="ko-KR" sz="1000" b="1" dirty="0" smtClean="0"/>
              <a:t> </a:t>
            </a:r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ko-KR" altLang="en-US" sz="1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076056" y="1928153"/>
            <a:ext cx="1485448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1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마이페이지</a:t>
            </a:r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ko-KR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293341" y="2305997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내 정보 수정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293341" y="2604750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내 아이템    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5293341" y="2903503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레터내역     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5293341" y="3202256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환전신청     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293341" y="3501008"/>
            <a:ext cx="1080120" cy="18466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 smtClean="0">
                <a:solidFill>
                  <a:schemeClr val="tx1"/>
                </a:solidFill>
              </a:rPr>
              <a:t>회원탈</a:t>
            </a:r>
            <a:r>
              <a:rPr lang="ko-KR" altLang="en-US" sz="900" dirty="0">
                <a:solidFill>
                  <a:schemeClr val="tx1"/>
                </a:solidFill>
              </a:rPr>
              <a:t>퇴</a:t>
            </a:r>
            <a:r>
              <a:rPr lang="ko-KR" altLang="en-US" sz="900" dirty="0" smtClean="0">
                <a:solidFill>
                  <a:schemeClr val="tx1"/>
                </a:solidFill>
              </a:rPr>
              <a:t>        </a:t>
            </a:r>
            <a:r>
              <a:rPr lang="en-US" altLang="ko-KR" sz="900" dirty="0" smtClean="0">
                <a:solidFill>
                  <a:schemeClr val="tx1"/>
                </a:solidFill>
              </a:rPr>
              <a:t>&gt;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7811" y="1309410"/>
            <a:ext cx="540533" cy="1846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altLang="ko-KR" sz="600" b="1" dirty="0" smtClean="0">
                <a:solidFill>
                  <a:schemeClr val="bg1">
                    <a:lumMod val="65000"/>
                  </a:schemeClr>
                </a:solidFill>
              </a:rPr>
              <a:t>TEST</a:t>
            </a:r>
            <a:r>
              <a:rPr lang="ko-KR" altLang="en-US" sz="600" b="1" dirty="0" smtClean="0">
                <a:solidFill>
                  <a:schemeClr val="bg1">
                    <a:lumMod val="65000"/>
                  </a:schemeClr>
                </a:solidFill>
              </a:rPr>
              <a:t>님 ▼</a:t>
            </a:r>
            <a:endParaRPr lang="ko-KR" altLang="en-US" sz="6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6329" y="115610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①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43660" y="1558533"/>
            <a:ext cx="1024684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ko-KR" sz="700" dirty="0" smtClean="0"/>
              <a:t>TEST </a:t>
            </a:r>
            <a:r>
              <a:rPr lang="ko-KR" altLang="en-US" sz="700" dirty="0" smtClean="0"/>
              <a:t>님</a:t>
            </a:r>
            <a:endParaRPr lang="en-US" altLang="ko-KR" sz="700" dirty="0" smtClean="0"/>
          </a:p>
          <a:p>
            <a:r>
              <a:rPr lang="ko-KR" altLang="en-US" sz="700" dirty="0" smtClean="0"/>
              <a:t>레터 </a:t>
            </a:r>
            <a:r>
              <a:rPr lang="en-US" altLang="ko-KR" sz="700" dirty="0" smtClean="0"/>
              <a:t>0 </a:t>
            </a:r>
            <a:r>
              <a:rPr lang="ko-KR" altLang="en-US" sz="700" dirty="0" smtClean="0"/>
              <a:t>쪽지 </a:t>
            </a:r>
            <a:r>
              <a:rPr lang="en-US" altLang="ko-KR" sz="700" dirty="0" smtClean="0"/>
              <a:t>0</a:t>
            </a:r>
          </a:p>
          <a:p>
            <a:r>
              <a:rPr lang="ko-KR" altLang="en-US" sz="700" dirty="0" smtClean="0"/>
              <a:t>이벤트레터</a:t>
            </a:r>
            <a:endParaRPr lang="en-US" altLang="ko-KR" sz="700" dirty="0" smtClean="0"/>
          </a:p>
          <a:p>
            <a:endParaRPr lang="en-US" altLang="ko-KR" sz="700" dirty="0" smtClean="0"/>
          </a:p>
          <a:p>
            <a:endParaRPr lang="en-US" altLang="ko-KR" sz="700" dirty="0"/>
          </a:p>
          <a:p>
            <a:endParaRPr lang="en-US" altLang="ko-KR" sz="700" dirty="0" smtClean="0"/>
          </a:p>
          <a:p>
            <a:endParaRPr lang="en-US" altLang="ko-KR" sz="700" dirty="0"/>
          </a:p>
          <a:p>
            <a:endParaRPr lang="en-US" altLang="ko-KR" sz="700" dirty="0"/>
          </a:p>
        </p:txBody>
      </p:sp>
      <p:sp>
        <p:nvSpPr>
          <p:cNvPr id="14" name="TextBox 13"/>
          <p:cNvSpPr txBox="1"/>
          <p:nvPr/>
        </p:nvSpPr>
        <p:spPr>
          <a:xfrm>
            <a:off x="6939166" y="1990581"/>
            <a:ext cx="441146" cy="16927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5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마이채널</a:t>
            </a:r>
            <a:endParaRPr lang="ko-KR" altLang="en-US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0232" y="2253352"/>
            <a:ext cx="505267" cy="16927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5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마이페이지</a:t>
            </a:r>
            <a:endParaRPr lang="ko-KR" altLang="en-US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86459" y="2253352"/>
            <a:ext cx="441146" cy="16927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ko-KR" altLang="en-US" sz="5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즐겨찾기</a:t>
            </a:r>
            <a:endParaRPr lang="ko-KR" altLang="en-US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6601444" y="2220108"/>
            <a:ext cx="581685" cy="282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373461" y="1997437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②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1547664" y="3690175"/>
            <a:ext cx="936104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971600" y="3677982"/>
            <a:ext cx="54373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700" b="1" smtClean="0"/>
              <a:t>비밀번호</a:t>
            </a:r>
            <a:endParaRPr lang="ko-KR" altLang="en-US" sz="700" b="1" dirty="0"/>
          </a:p>
        </p:txBody>
      </p:sp>
      <p:sp>
        <p:nvSpPr>
          <p:cNvPr id="31" name="직사각형 30"/>
          <p:cNvSpPr/>
          <p:nvPr/>
        </p:nvSpPr>
        <p:spPr>
          <a:xfrm>
            <a:off x="2651307" y="3685675"/>
            <a:ext cx="936104" cy="18466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 smtClean="0">
                <a:solidFill>
                  <a:schemeClr val="bg1"/>
                </a:solidFill>
              </a:rPr>
              <a:t>탈퇴하기</a:t>
            </a:r>
            <a:endParaRPr lang="ko-KR" altLang="en-US" sz="900" b="1" dirty="0">
              <a:solidFill>
                <a:schemeClr val="bg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1012037" y="3587028"/>
            <a:ext cx="2695867" cy="4180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784054" y="3364358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③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1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516216" y="646566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 smtClean="0"/>
              <a:t>환불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취소</a:t>
            </a:r>
            <a:r>
              <a:rPr lang="en-US" altLang="ko-KR" sz="1100" dirty="0" smtClean="0"/>
              <a:t>(1/2)</a:t>
            </a:r>
            <a:endParaRPr lang="ko-KR" alt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결제 취소 및 환불 화면 첨부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: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없을 경우 빈 공란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42" y="1196752"/>
            <a:ext cx="7099890" cy="49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직사각형 12"/>
          <p:cNvSpPr/>
          <p:nvPr/>
        </p:nvSpPr>
        <p:spPr>
          <a:xfrm>
            <a:off x="5458956" y="1522502"/>
            <a:ext cx="581685" cy="282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164614" y="129424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①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611355" y="3409466"/>
            <a:ext cx="1408917" cy="4515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5334300" y="3131675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②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4234820" y="3485283"/>
            <a:ext cx="1246996" cy="4515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977889" y="326592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③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39691" y="1871940"/>
            <a:ext cx="7103641" cy="34778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/>
              <a:t>일대일 문의하기</a:t>
            </a:r>
            <a:endParaRPr lang="en-US" altLang="ko-KR" sz="1200" b="1" dirty="0" smtClean="0"/>
          </a:p>
          <a:p>
            <a:endParaRPr lang="en-US" altLang="ko-KR" sz="1000" b="1" dirty="0"/>
          </a:p>
          <a:p>
            <a:r>
              <a:rPr lang="ko-KR" altLang="en-US" sz="1000" b="1" dirty="0" smtClean="0"/>
              <a:t>페이레터에 일대일 문의하는 게시판입니다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/>
          </a:p>
          <a:p>
            <a:r>
              <a:rPr lang="ko-KR" altLang="en-US" sz="1000" b="1" dirty="0" smtClean="0"/>
              <a:t>                                       등록된 일대일 문의사항이 없습니다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ko-KR" altLang="en-US" sz="1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964893" y="2577114"/>
            <a:ext cx="5350920" cy="25391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/>
              <a:t>번호                                  제목                           작성일               답변여부</a:t>
            </a:r>
            <a:endParaRPr lang="ko-KR" altLang="en-US" sz="1050" b="1" dirty="0"/>
          </a:p>
        </p:txBody>
      </p:sp>
      <p:grpSp>
        <p:nvGrpSpPr>
          <p:cNvPr id="12" name="그룹 11"/>
          <p:cNvGrpSpPr/>
          <p:nvPr/>
        </p:nvGrpSpPr>
        <p:grpSpPr>
          <a:xfrm>
            <a:off x="6457884" y="1895635"/>
            <a:ext cx="1485448" cy="3139321"/>
            <a:chOff x="6457884" y="1895635"/>
            <a:chExt cx="1485448" cy="3139321"/>
          </a:xfrm>
        </p:grpSpPr>
        <p:sp>
          <p:nvSpPr>
            <p:cNvPr id="21" name="TextBox 20"/>
            <p:cNvSpPr txBox="1"/>
            <p:nvPr/>
          </p:nvSpPr>
          <p:spPr>
            <a:xfrm>
              <a:off x="6457884" y="1895635"/>
              <a:ext cx="1485448" cy="31393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고객센터</a:t>
              </a:r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675169" y="2273479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공지사</a:t>
              </a:r>
              <a:r>
                <a:rPr lang="ko-KR" altLang="en-US" sz="900" dirty="0">
                  <a:solidFill>
                    <a:schemeClr val="tx1"/>
                  </a:solidFill>
                </a:rPr>
                <a:t>항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6675169" y="2572232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err="1" smtClean="0">
                  <a:solidFill>
                    <a:schemeClr val="tx1"/>
                  </a:solidFill>
                </a:rPr>
                <a:t>자주묻는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질문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6675169" y="2870985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일대일 문의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6675169" y="3169738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제안하기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6675169" y="3468490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장애신</a:t>
              </a:r>
              <a:r>
                <a:rPr lang="ko-KR" altLang="en-US" sz="900" dirty="0">
                  <a:solidFill>
                    <a:schemeClr val="tx1"/>
                  </a:solidFill>
                </a:rPr>
                <a:t>고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8" name="직선 연결선 7"/>
          <p:cNvCxnSpPr/>
          <p:nvPr/>
        </p:nvCxnSpPr>
        <p:spPr>
          <a:xfrm>
            <a:off x="1020140" y="3221378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5283817" y="3437402"/>
            <a:ext cx="936104" cy="18466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 smtClean="0">
                <a:solidFill>
                  <a:schemeClr val="bg1"/>
                </a:solidFill>
              </a:rPr>
              <a:t>일대일 문의</a:t>
            </a:r>
            <a:endParaRPr lang="ko-KR" altLang="en-US" sz="900" b="1" dirty="0">
              <a:solidFill>
                <a:schemeClr val="bg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5190973" y="3388661"/>
            <a:ext cx="1124840" cy="2644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962990" y="316599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②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1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516216" y="646566"/>
            <a:ext cx="11521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100" dirty="0" smtClean="0"/>
              <a:t>환불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취소</a:t>
            </a:r>
            <a:r>
              <a:rPr lang="en-US" altLang="ko-KR" sz="1100" dirty="0" smtClean="0"/>
              <a:t>(2/2)</a:t>
            </a:r>
            <a:endParaRPr lang="ko-KR" altLang="en-US" sz="1100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6381328"/>
            <a:ext cx="77768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>
                <a:solidFill>
                  <a:srgbClr val="FF0000"/>
                </a:solidFill>
              </a:rPr>
              <a:t>※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결제 취소 및 환불 화면 첨부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: </a:t>
            </a:r>
            <a:r>
              <a:rPr lang="ko-KR" altLang="en-US" sz="1000" b="1" dirty="0" smtClean="0">
                <a:solidFill>
                  <a:srgbClr val="FF0000"/>
                </a:solidFill>
              </a:rPr>
              <a:t>없을 경우 빈 공란</a:t>
            </a:r>
            <a:endParaRPr lang="ko-KR" altLang="en-US" sz="1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4964" y="64656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dirty="0" smtClean="0"/>
              <a:t>페이레터</a:t>
            </a:r>
            <a:endParaRPr lang="ko-KR" altLang="en-US" sz="1000" dirty="0"/>
          </a:p>
        </p:txBody>
      </p:sp>
      <p:sp>
        <p:nvSpPr>
          <p:cNvPr id="5" name="TextBox 4"/>
          <p:cNvSpPr txBox="1"/>
          <p:nvPr/>
        </p:nvSpPr>
        <p:spPr>
          <a:xfrm>
            <a:off x="4168684" y="646566"/>
            <a:ext cx="8066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2019.05.15</a:t>
            </a:r>
            <a:endParaRPr lang="ko-KR" alt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580112" y="6465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smtClean="0"/>
              <a:t>홍길동</a:t>
            </a:r>
            <a:endParaRPr lang="ko-KR" altLang="en-US" sz="1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442" y="1196752"/>
            <a:ext cx="7099890" cy="4931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직사각형 20"/>
          <p:cNvSpPr/>
          <p:nvPr/>
        </p:nvSpPr>
        <p:spPr>
          <a:xfrm>
            <a:off x="1619671" y="2708920"/>
            <a:ext cx="2232249" cy="23762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348190" y="248360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④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1895635"/>
            <a:ext cx="7103641" cy="42780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/>
              <a:t>일대일 문의하기</a:t>
            </a:r>
            <a:endParaRPr lang="en-US" altLang="ko-KR" sz="1200" b="1" dirty="0" smtClean="0"/>
          </a:p>
          <a:p>
            <a:endParaRPr lang="en-US" altLang="ko-KR" sz="1000" b="1" dirty="0"/>
          </a:p>
          <a:p>
            <a:r>
              <a:rPr lang="ko-KR" altLang="en-US" sz="1000" b="1" dirty="0" smtClean="0"/>
              <a:t>페이레터에 일대일 문의하는 게시판입니다</a:t>
            </a:r>
            <a:r>
              <a:rPr lang="en-US" altLang="ko-KR" sz="1000" b="1" dirty="0" smtClean="0"/>
              <a:t>.</a:t>
            </a:r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r>
              <a:rPr lang="en-US" altLang="ko-KR" sz="1000" b="1" dirty="0" smtClean="0"/>
              <a:t>  </a:t>
            </a:r>
            <a:endParaRPr lang="en-US" altLang="ko-KR" sz="1000" b="1" dirty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r>
              <a:rPr lang="en-US" altLang="ko-KR" sz="1000" b="1" dirty="0" smtClean="0"/>
              <a:t>                      </a:t>
            </a:r>
            <a:r>
              <a:rPr lang="en-US" altLang="ko-KR" sz="900" b="1" dirty="0" smtClean="0"/>
              <a:t>10MB </a:t>
            </a:r>
            <a:r>
              <a:rPr lang="ko-KR" altLang="en-US" sz="900" b="1" dirty="0" smtClean="0"/>
              <a:t>이내의 이미 파일이나 </a:t>
            </a:r>
            <a:r>
              <a:rPr lang="en-US" altLang="ko-KR" sz="900" b="1" dirty="0" smtClean="0"/>
              <a:t>ZIP</a:t>
            </a:r>
            <a:r>
              <a:rPr lang="ko-KR" altLang="en-US" sz="900" b="1" dirty="0" smtClean="0"/>
              <a:t>형식의 압축파일만 업로드 가능합니다</a:t>
            </a:r>
            <a:r>
              <a:rPr lang="en-US" altLang="ko-KR" sz="900" b="1" dirty="0" smtClean="0"/>
              <a:t>.</a:t>
            </a:r>
            <a:endParaRPr lang="en-US" altLang="ko-KR" sz="1000" b="1" dirty="0" smtClean="0"/>
          </a:p>
          <a:p>
            <a:endParaRPr lang="en-US" altLang="ko-KR" sz="1000" b="1" dirty="0" smtClean="0"/>
          </a:p>
          <a:p>
            <a:endParaRPr lang="en-US" altLang="ko-KR" sz="1000" b="1" dirty="0"/>
          </a:p>
          <a:p>
            <a:endParaRPr lang="ko-KR" altLang="en-US" sz="1000" b="1" dirty="0"/>
          </a:p>
        </p:txBody>
      </p:sp>
      <p:grpSp>
        <p:nvGrpSpPr>
          <p:cNvPr id="12" name="그룹 11"/>
          <p:cNvGrpSpPr/>
          <p:nvPr/>
        </p:nvGrpSpPr>
        <p:grpSpPr>
          <a:xfrm>
            <a:off x="6457884" y="1895635"/>
            <a:ext cx="1485448" cy="3139321"/>
            <a:chOff x="6457884" y="1895635"/>
            <a:chExt cx="1485448" cy="3139321"/>
          </a:xfrm>
        </p:grpSpPr>
        <p:sp>
          <p:nvSpPr>
            <p:cNvPr id="13" name="TextBox 12"/>
            <p:cNvSpPr txBox="1"/>
            <p:nvPr/>
          </p:nvSpPr>
          <p:spPr>
            <a:xfrm>
              <a:off x="6457884" y="1895635"/>
              <a:ext cx="1485448" cy="31393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ko-KR" altLang="en-US" sz="11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고객센터</a:t>
              </a:r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endParaRPr lang="en-US" altLang="ko-KR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6675169" y="2273479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공지사</a:t>
              </a:r>
              <a:r>
                <a:rPr lang="ko-KR" altLang="en-US" sz="900" dirty="0">
                  <a:solidFill>
                    <a:schemeClr val="tx1"/>
                  </a:solidFill>
                </a:rPr>
                <a:t>항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6675169" y="2572232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err="1" smtClean="0">
                  <a:solidFill>
                    <a:schemeClr val="tx1"/>
                  </a:solidFill>
                </a:rPr>
                <a:t>자주묻는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질문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6675169" y="2870985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일대일 문의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6675169" y="3169738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제안하기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6675169" y="3468490"/>
              <a:ext cx="1080120" cy="184667"/>
            </a:xfrm>
            <a:prstGeom prst="rect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900" dirty="0" smtClean="0">
                  <a:solidFill>
                    <a:schemeClr val="tx1"/>
                  </a:solidFill>
                </a:rPr>
                <a:t>장애신</a:t>
              </a:r>
              <a:r>
                <a:rPr lang="ko-KR" altLang="en-US" sz="900" dirty="0">
                  <a:solidFill>
                    <a:schemeClr val="tx1"/>
                  </a:solidFill>
                </a:rPr>
                <a:t>고</a:t>
              </a:r>
              <a:r>
                <a:rPr lang="ko-KR" altLang="en-US" sz="900" dirty="0" smtClean="0">
                  <a:solidFill>
                    <a:schemeClr val="tx1"/>
                  </a:solidFill>
                </a:rPr>
                <a:t>        </a:t>
              </a:r>
              <a:r>
                <a:rPr lang="en-US" altLang="ko-KR" sz="900" dirty="0" smtClean="0">
                  <a:solidFill>
                    <a:schemeClr val="tx1"/>
                  </a:solidFill>
                </a:rPr>
                <a:t>&gt;</a:t>
              </a:r>
              <a:endParaRPr lang="ko-KR" altLang="en-US" sz="14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22" name="직선 연결선 21"/>
          <p:cNvCxnSpPr/>
          <p:nvPr/>
        </p:nvCxnSpPr>
        <p:spPr>
          <a:xfrm>
            <a:off x="1008033" y="2592800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019919" y="2610052"/>
            <a:ext cx="748923" cy="313932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1100" b="1" dirty="0" smtClean="0"/>
              <a:t>제목</a:t>
            </a:r>
            <a:endParaRPr lang="en-US" altLang="ko-KR" sz="1100" b="1" dirty="0" smtClean="0"/>
          </a:p>
          <a:p>
            <a:pPr>
              <a:lnSpc>
                <a:spcPct val="200000"/>
              </a:lnSpc>
            </a:pPr>
            <a:r>
              <a:rPr lang="ko-KR" altLang="en-US" sz="1100" b="1" dirty="0" smtClean="0"/>
              <a:t>구분</a:t>
            </a:r>
            <a:endParaRPr lang="en-US" altLang="ko-KR" sz="1100" b="1" dirty="0" smtClean="0"/>
          </a:p>
          <a:p>
            <a:pPr>
              <a:lnSpc>
                <a:spcPct val="200000"/>
              </a:lnSpc>
            </a:pPr>
            <a:r>
              <a:rPr lang="ko-KR" altLang="en-US" sz="1100" b="1" dirty="0" smtClean="0"/>
              <a:t>문의내용</a:t>
            </a:r>
            <a:endParaRPr lang="en-US" altLang="ko-KR" sz="1100" b="1" dirty="0" smtClean="0"/>
          </a:p>
          <a:p>
            <a:pPr>
              <a:lnSpc>
                <a:spcPct val="200000"/>
              </a:lnSpc>
            </a:pPr>
            <a:endParaRPr lang="en-US" altLang="ko-KR" sz="1100" b="1" dirty="0"/>
          </a:p>
          <a:p>
            <a:pPr>
              <a:lnSpc>
                <a:spcPct val="200000"/>
              </a:lnSpc>
            </a:pPr>
            <a:endParaRPr lang="en-US" altLang="ko-KR" sz="1100" b="1" dirty="0" smtClean="0"/>
          </a:p>
          <a:p>
            <a:pPr>
              <a:lnSpc>
                <a:spcPct val="200000"/>
              </a:lnSpc>
            </a:pPr>
            <a:endParaRPr lang="en-US" altLang="ko-KR" sz="1100" b="1" dirty="0"/>
          </a:p>
          <a:p>
            <a:pPr>
              <a:lnSpc>
                <a:spcPct val="200000"/>
              </a:lnSpc>
            </a:pPr>
            <a:endParaRPr lang="en-US" altLang="ko-KR" sz="1100" b="1" dirty="0" smtClean="0"/>
          </a:p>
          <a:p>
            <a:pPr>
              <a:lnSpc>
                <a:spcPct val="200000"/>
              </a:lnSpc>
            </a:pPr>
            <a:r>
              <a:rPr lang="ko-KR" altLang="en-US" sz="1100" b="1" dirty="0" smtClean="0"/>
              <a:t>파일첨부</a:t>
            </a:r>
            <a:endParaRPr lang="en-US" altLang="ko-KR" sz="1100" b="1" dirty="0" smtClean="0"/>
          </a:p>
          <a:p>
            <a:pPr>
              <a:lnSpc>
                <a:spcPct val="200000"/>
              </a:lnSpc>
            </a:pPr>
            <a:endParaRPr lang="en-US" altLang="ko-KR" sz="1100" b="1" dirty="0"/>
          </a:p>
        </p:txBody>
      </p:sp>
      <p:cxnSp>
        <p:nvCxnSpPr>
          <p:cNvPr id="23" name="직선 연결선 22"/>
          <p:cNvCxnSpPr/>
          <p:nvPr/>
        </p:nvCxnSpPr>
        <p:spPr>
          <a:xfrm>
            <a:off x="1008033" y="2999922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23"/>
          <p:cNvCxnSpPr/>
          <p:nvPr/>
        </p:nvCxnSpPr>
        <p:spPr>
          <a:xfrm>
            <a:off x="1008033" y="3359962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/>
        </p:nvCxnSpPr>
        <p:spPr>
          <a:xfrm>
            <a:off x="1008033" y="5016146"/>
            <a:ext cx="5208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직사각형 25"/>
          <p:cNvSpPr/>
          <p:nvPr/>
        </p:nvSpPr>
        <p:spPr>
          <a:xfrm>
            <a:off x="1847508" y="2729395"/>
            <a:ext cx="4284476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3443300" y="5831190"/>
            <a:ext cx="936104" cy="18466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b="1" dirty="0" smtClean="0">
                <a:solidFill>
                  <a:schemeClr val="bg1"/>
                </a:solidFill>
              </a:rPr>
              <a:t>일대일 문의</a:t>
            </a:r>
            <a:endParaRPr lang="ko-KR" altLang="en-US" sz="900" b="1" dirty="0">
              <a:solidFill>
                <a:schemeClr val="bg1"/>
              </a:solidFill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847508" y="3071930"/>
            <a:ext cx="1595792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1847508" y="3431970"/>
            <a:ext cx="4284476" cy="144016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1847508" y="5102839"/>
            <a:ext cx="3276364" cy="18648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5284310" y="5104655"/>
            <a:ext cx="936104" cy="184667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50" b="1" dirty="0" smtClean="0">
                <a:solidFill>
                  <a:schemeClr val="tx1"/>
                </a:solidFill>
              </a:rPr>
              <a:t>찾아보기</a:t>
            </a:r>
            <a:endParaRPr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79656" y="3026344"/>
            <a:ext cx="3257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 smtClean="0"/>
              <a:t>▼</a:t>
            </a:r>
            <a:endParaRPr lang="ko-KR" altLang="en-US" sz="1050" dirty="0"/>
          </a:p>
        </p:txBody>
      </p:sp>
      <p:sp>
        <p:nvSpPr>
          <p:cNvPr id="33" name="TextBox 32"/>
          <p:cNvSpPr txBox="1"/>
          <p:nvPr/>
        </p:nvSpPr>
        <p:spPr>
          <a:xfrm>
            <a:off x="1847508" y="3281640"/>
            <a:ext cx="1595792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 smtClean="0"/>
              <a:t>선택해주세요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기능 관련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제재 관련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회원가입</a:t>
            </a:r>
            <a:r>
              <a:rPr lang="en-US" altLang="ko-KR" sz="1000" dirty="0" smtClean="0"/>
              <a:t>/</a:t>
            </a:r>
            <a:r>
              <a:rPr lang="ko-KR" altLang="en-US" sz="1000" dirty="0" smtClean="0"/>
              <a:t>탈퇴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시청 관련 문의</a:t>
            </a:r>
            <a:endParaRPr lang="en-US" altLang="ko-KR" sz="1000" dirty="0" smtClean="0"/>
          </a:p>
          <a:p>
            <a:pPr>
              <a:lnSpc>
                <a:spcPct val="150000"/>
              </a:lnSpc>
            </a:pPr>
            <a:r>
              <a:rPr lang="ko-KR" altLang="en-US" sz="1000" dirty="0" smtClean="0"/>
              <a:t>환불 문의</a:t>
            </a:r>
            <a:endParaRPr lang="ko-KR" altLang="en-US" sz="1000" dirty="0"/>
          </a:p>
        </p:txBody>
      </p:sp>
      <p:sp>
        <p:nvSpPr>
          <p:cNvPr id="34" name="직사각형 33"/>
          <p:cNvSpPr/>
          <p:nvPr/>
        </p:nvSpPr>
        <p:spPr>
          <a:xfrm>
            <a:off x="916188" y="2499902"/>
            <a:ext cx="5384004" cy="36284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688205" y="227723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smtClean="0">
                <a:solidFill>
                  <a:srgbClr val="FF0000"/>
                </a:solidFill>
              </a:rPr>
              <a:t>③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11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567</Words>
  <Application>Microsoft Office PowerPoint</Application>
  <PresentationFormat>화면 슬라이드 쇼(4:3)</PresentationFormat>
  <Paragraphs>296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5" baseType="lpstr">
      <vt:lpstr>HY헤드라인M</vt:lpstr>
      <vt:lpstr>굴림</vt:lpstr>
      <vt:lpstr>맑은 고딕</vt:lpstr>
      <vt:lpstr>Arial</vt:lpstr>
      <vt:lpstr>Times New Roman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페이레터</dc:creator>
  <cp:lastModifiedBy>user</cp:lastModifiedBy>
  <cp:revision>114</cp:revision>
  <dcterms:created xsi:type="dcterms:W3CDTF">2017-09-15T02:45:02Z</dcterms:created>
  <dcterms:modified xsi:type="dcterms:W3CDTF">2024-03-19T02:33:44Z</dcterms:modified>
</cp:coreProperties>
</file>